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16"/>
  </p:notesMasterIdLst>
  <p:handoutMasterIdLst>
    <p:handoutMasterId r:id="rId17"/>
  </p:handoutMasterIdLst>
  <p:sldIdLst>
    <p:sldId id="279" r:id="rId2"/>
    <p:sldId id="282" r:id="rId3"/>
    <p:sldId id="286" r:id="rId4"/>
    <p:sldId id="487" r:id="rId5"/>
    <p:sldId id="287" r:id="rId6"/>
    <p:sldId id="290" r:id="rId7"/>
    <p:sldId id="294" r:id="rId8"/>
    <p:sldId id="295" r:id="rId9"/>
    <p:sldId id="298" r:id="rId10"/>
    <p:sldId id="302" r:id="rId11"/>
    <p:sldId id="304" r:id="rId12"/>
    <p:sldId id="489" r:id="rId13"/>
    <p:sldId id="307" r:id="rId14"/>
    <p:sldId id="310"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02" y="360"/>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000" b="1">
                <a:cs typeface="+mn-cs"/>
              </a:defRPr>
            </a:lvl1pPr>
          </a:lstStyle>
          <a:p>
            <a:pPr>
              <a:defRPr/>
            </a:pPr>
            <a:fld id="{CBA4EDC3-C0D8-4E07-A0DB-1CD4EC2E936A}"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eaLnBrk="0" hangingPunct="0">
              <a:tabLst>
                <a:tab pos="6170613" algn="r"/>
              </a:tabLst>
              <a:defRPr/>
            </a:pPr>
            <a:r>
              <a:rPr lang="en-US" sz="1100" b="1" dirty="0">
                <a:cs typeface="+mn-cs"/>
              </a:rPr>
              <a:t>Deer Park High School	Mr.  Knuffke</a:t>
            </a:r>
            <a:endParaRPr lang="en-US" sz="1800" b="1" dirty="0">
              <a:cs typeface="+mn-cs"/>
            </a:endParaRPr>
          </a:p>
          <a:p>
            <a:pPr algn="ctr" eaLnBrk="0" hangingPunct="0">
              <a:tabLst>
                <a:tab pos="6170613" algn="r"/>
              </a:tabLst>
              <a:defRPr/>
            </a:pPr>
            <a:r>
              <a:rPr lang="en-US" sz="1400" b="1" dirty="0">
                <a:cs typeface="+mn-cs"/>
              </a:rPr>
              <a:t>AP Biology</a:t>
            </a:r>
          </a:p>
        </p:txBody>
      </p:sp>
    </p:spTree>
    <p:extLst>
      <p:ext uri="{BB962C8B-B14F-4D97-AF65-F5344CB8AC3E}">
        <p14:creationId xmlns:p14="http://schemas.microsoft.com/office/powerpoint/2010/main" val="1000163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8089ED2D-5935-4052-9703-2269686C3C13}" type="slidenum">
              <a:rPr lang="en-US"/>
              <a:pPr>
                <a:defRPr/>
              </a:pPr>
              <a:t>‹#›</a:t>
            </a:fld>
            <a:endParaRPr lang="en-US"/>
          </a:p>
        </p:txBody>
      </p:sp>
    </p:spTree>
    <p:extLst>
      <p:ext uri="{BB962C8B-B14F-4D97-AF65-F5344CB8AC3E}">
        <p14:creationId xmlns:p14="http://schemas.microsoft.com/office/powerpoint/2010/main" val="19593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a:defRPr>
    </a:lvl2pPr>
    <a:lvl3pPr marL="1143000" indent="-228600" algn="l" rtl="0" eaLnBrk="0" fontAlgn="base" hangingPunct="0">
      <a:spcBef>
        <a:spcPct val="30000"/>
      </a:spcBef>
      <a:spcAft>
        <a:spcPct val="0"/>
      </a:spcAft>
      <a:defRPr sz="1400" b="1" kern="1200">
        <a:solidFill>
          <a:schemeClr val="tx1"/>
        </a:solidFill>
        <a:latin typeface="Arial" charset="0"/>
        <a:ea typeface="ＭＳ Ｐゴシック" charset="-128"/>
        <a:cs typeface="ＭＳ Ｐゴシック"/>
      </a:defRPr>
    </a:lvl3pPr>
    <a:lvl4pPr marL="1600200" indent="-228600" algn="l" rtl="0" eaLnBrk="0" fontAlgn="base" hangingPunct="0">
      <a:spcBef>
        <a:spcPct val="30000"/>
      </a:spcBef>
      <a:spcAft>
        <a:spcPct val="0"/>
      </a:spcAft>
      <a:defRPr sz="1400" b="1" kern="1200">
        <a:solidFill>
          <a:schemeClr val="tx1"/>
        </a:solidFill>
        <a:latin typeface="Arial" charset="0"/>
        <a:ea typeface="ＭＳ Ｐゴシック" charset="-128"/>
        <a:cs typeface="ＭＳ Ｐゴシック"/>
      </a:defRPr>
    </a:lvl4pPr>
    <a:lvl5pPr marL="2057400" indent="-228600" algn="l" rtl="0" eaLnBrk="0" fontAlgn="base" hangingPunct="0">
      <a:spcBef>
        <a:spcPct val="30000"/>
      </a:spcBef>
      <a:spcAft>
        <a:spcPct val="0"/>
      </a:spcAft>
      <a:defRPr sz="1400" b="1"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D77DA81-AB64-4520-9DA3-6F6FEBF3F2C3}" type="slidenum">
              <a:rPr lang="en-US" smtClean="0">
                <a:latin typeface="Times" pitchFamily="18" charset="0"/>
                <a:cs typeface="Arial" charset="0"/>
              </a:rPr>
              <a:pPr/>
              <a:t>1</a:t>
            </a:fld>
            <a:endParaRPr lang="en-US" smtClean="0">
              <a:latin typeface="Times" pitchFamily="18" charset="0"/>
              <a:cs typeface="Arial" charset="0"/>
            </a:endParaRPr>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BEFC9939-4652-4258-87D9-90E81F562202}" type="slidenum">
              <a:rPr lang="en-US" smtClean="0">
                <a:latin typeface="Times" pitchFamily="18" charset="0"/>
                <a:cs typeface="Arial" charset="0"/>
              </a:rPr>
              <a:pPr/>
              <a:t>11</a:t>
            </a:fld>
            <a:endParaRPr lang="en-US" smtClean="0">
              <a:latin typeface="Times" pitchFamily="18" charset="0"/>
              <a:cs typeface="Arial" charset="0"/>
            </a:endParaRPr>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F08F550A-8127-47CD-AB92-472D29E67BDB}" type="slidenum">
              <a:rPr lang="en-US" smtClean="0">
                <a:latin typeface="Times" pitchFamily="18" charset="0"/>
                <a:cs typeface="Arial" charset="0"/>
              </a:rPr>
              <a:pPr/>
              <a:t>13</a:t>
            </a:fld>
            <a:endParaRPr lang="en-US" smtClean="0">
              <a:latin typeface="Times" pitchFamily="18" charset="0"/>
              <a:cs typeface="Arial" charset="0"/>
            </a:endParaRPr>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p:spPr>
        <p:txBody>
          <a:bodyPr/>
          <a:lstStyle/>
          <a:p>
            <a:r>
              <a:rPr lang="en-US" smtClean="0">
                <a:ea typeface="ＭＳ Ｐゴシック"/>
                <a:cs typeface="ＭＳ Ｐゴシック"/>
              </a:rPr>
              <a:t>Decrease rate of growth as N reaches 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432CB697-0E91-41F1-AFF0-092EB498EB15}" type="slidenum">
              <a:rPr lang="en-US" smtClean="0">
                <a:latin typeface="Times" pitchFamily="18" charset="0"/>
                <a:cs typeface="Arial" charset="0"/>
              </a:rPr>
              <a:pPr/>
              <a:t>14</a:t>
            </a:fld>
            <a:endParaRPr lang="en-US" smtClean="0">
              <a:latin typeface="Times" pitchFamily="18" charset="0"/>
              <a:cs typeface="Arial" charset="0"/>
            </a:endParaRPr>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p:spPr>
        <p:txBody>
          <a:bodyPr/>
          <a:lstStyle/>
          <a:p>
            <a:r>
              <a:rPr lang="en-US" sz="1200" smtClean="0">
                <a:ea typeface="ＭＳ Ｐゴシック"/>
                <a:cs typeface="ＭＳ Ｐゴシック"/>
              </a:rPr>
              <a:t>The population doubled to 1 billion within the next two centuries, doubled again to 2 billion between 1850 and 1930, and doubled still again by 1975 to more than 4 billion. The global population now numbers over 6 billion people and is increasing by about 73 million each year. The population grows by approximately 201,000 people each day, the equivalent of adding a city the size of Amarillo, Texas, or Madison, Wisconsin. Every week the population increases by the size of San Antonio, Milwaukee, or Indianapolis. It takes only four years for world population growth to add the equivalent of another United States. Population ecologists predict a population of 7.3–8.4 billion people on Earth by the year 2025.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21262B8A-FD65-4AB9-B0DD-5C10973F3111}" type="slidenum">
              <a:rPr lang="en-US" smtClean="0">
                <a:latin typeface="Times" pitchFamily="18" charset="0"/>
                <a:cs typeface="Arial" charset="0"/>
              </a:rPr>
              <a:pPr/>
              <a:t>2</a:t>
            </a:fld>
            <a:endParaRPr lang="en-US" smtClean="0">
              <a:latin typeface="Times" pitchFamily="18" charset="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80EE2E44-1A0D-4D58-8475-0EB2E062A4D3}" type="slidenum">
              <a:rPr lang="en-US" smtClean="0">
                <a:latin typeface="Times" pitchFamily="18" charset="0"/>
                <a:cs typeface="Arial" charset="0"/>
              </a:rPr>
              <a:pPr/>
              <a:t>3</a:t>
            </a:fld>
            <a:endParaRPr lang="en-US" smtClean="0">
              <a:latin typeface="Times" pitchFamily="18" charset="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859B8F5B-5C23-4E6E-AC0B-50D0F13E40D5}" type="slidenum">
              <a:rPr lang="en-US" smtClean="0">
                <a:latin typeface="Times" pitchFamily="18" charset="0"/>
                <a:cs typeface="Arial" charset="0"/>
              </a:rPr>
              <a:pPr/>
              <a:t>5</a:t>
            </a:fld>
            <a:endParaRPr lang="en-US" smtClean="0">
              <a:latin typeface="Times" pitchFamily="18" charset="0"/>
              <a:cs typeface="Arial" charset="0"/>
            </a:endParaRPr>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r>
              <a:rPr lang="en-US" sz="900" smtClean="0">
                <a:ea typeface="ＭＳ Ｐゴシック"/>
                <a:cs typeface="ＭＳ Ｐゴシック"/>
              </a:rPr>
              <a:t>Within a population’s geographic range, local densities may vary substantially. Variations in local density are among the most important characteristics that a population ecologist might study, since they provide insight into the environmental associations and social interactions of individuals in the population. Environmental differences—even at a local level—contribute to variation in population density; some habitat patches are simply more suitable for a species than are others. Social interactions between members of the population, which may maintain patterns of spacing between individuals, can also contribute to variation in population density.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55DA2B7E-6042-4550-8D01-BC3A6F9A5850}" type="slidenum">
              <a:rPr lang="en-US" smtClean="0">
                <a:latin typeface="Times" pitchFamily="18" charset="0"/>
                <a:cs typeface="Arial" charset="0"/>
              </a:rPr>
              <a:pPr/>
              <a:t>6</a:t>
            </a:fld>
            <a:endParaRPr lang="en-US" smtClean="0">
              <a:latin typeface="Times" pitchFamily="18" charset="0"/>
              <a:cs typeface="Arial" charset="0"/>
            </a:endParaRPr>
          </a:p>
        </p:txBody>
      </p:sp>
      <p:sp>
        <p:nvSpPr>
          <p:cNvPr id="38914" name="Rectangle 2"/>
          <p:cNvSpPr>
            <a:spLocks noGrp="1" noRot="1" noChangeAspect="1" noChangeArrowheads="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7035AA2-DB9B-41BE-9F2C-0F3B7F1556FA}" type="slidenum">
              <a:rPr lang="en-US" smtClean="0">
                <a:latin typeface="Times" pitchFamily="18" charset="0"/>
                <a:cs typeface="Arial" charset="0"/>
              </a:rPr>
              <a:pPr/>
              <a:t>7</a:t>
            </a:fld>
            <a:endParaRPr lang="en-US" smtClean="0">
              <a:latin typeface="Times" pitchFamily="18" charset="0"/>
              <a:cs typeface="Arial" charset="0"/>
            </a:endParaRPr>
          </a:p>
        </p:txBody>
      </p:sp>
      <p:sp>
        <p:nvSpPr>
          <p:cNvPr id="47106" name="Rectangle 2"/>
          <p:cNvSpPr>
            <a:spLocks noGrp="1" noRot="1" noChangeAspect="1" noChangeArrowheads="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3A29D986-E974-4D83-AC41-9D882E1878B9}" type="slidenum">
              <a:rPr lang="en-US" smtClean="0">
                <a:latin typeface="Times" pitchFamily="18" charset="0"/>
                <a:cs typeface="Arial" charset="0"/>
              </a:rPr>
              <a:pPr/>
              <a:t>8</a:t>
            </a:fld>
            <a:endParaRPr lang="en-US" smtClean="0">
              <a:latin typeface="Times" pitchFamily="18" charset="0"/>
              <a:cs typeface="Arial" charset="0"/>
            </a:endParaRPr>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r>
              <a:rPr lang="en-US" sz="800" smtClean="0">
                <a:ea typeface="ＭＳ Ｐゴシック"/>
                <a:cs typeface="ＭＳ Ｐゴシック"/>
              </a:rPr>
              <a:t> A Type I curve is flat at the start, reflecting low death rates during early and middle life, then drops steeply as death rates increase among older age groups. Humans and many other large mammals that produce few offspring but provide them with good care often exhibit this kind of curve. In contrast, a Type III 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Type II curves are intermediate, with a constant death rate over the organism’s life span. This kind of survivorship occurs in Belding’s ground squirrels and some other rodents, various invertebrates, some lizards, and some annual plants.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217A6C80-B027-4FA0-AED1-9CC9989C9DFD}" type="slidenum">
              <a:rPr lang="en-US" smtClean="0">
                <a:latin typeface="Times" pitchFamily="18" charset="0"/>
                <a:cs typeface="Arial" charset="0"/>
              </a:rPr>
              <a:pPr/>
              <a:t>9</a:t>
            </a:fld>
            <a:endParaRPr lang="en-US" smtClean="0">
              <a:latin typeface="Times" pitchFamily="18" charset="0"/>
              <a:cs typeface="Arial" charset="0"/>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971B54C8-1DB7-4AA6-9CDC-B796E8C65829}" type="slidenum">
              <a:rPr lang="en-US" smtClean="0">
                <a:latin typeface="Times" pitchFamily="18" charset="0"/>
                <a:cs typeface="Arial" charset="0"/>
              </a:rPr>
              <a:pPr/>
              <a:t>10</a:t>
            </a:fld>
            <a:endParaRPr lang="en-US" smtClean="0">
              <a:latin typeface="Times" pitchFamily="18" charset="0"/>
              <a:cs typeface="Arial" charset="0"/>
            </a:endParaRPr>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r>
              <a:rPr lang="en-US" sz="900" smtClean="0">
                <a:ea typeface="ＭＳ Ｐゴシック"/>
                <a:cs typeface="ＭＳ Ｐゴシック"/>
              </a:rPr>
              <a:t>The J–shaped curve of exponential growth is characteristic of some populations that are introduced into a new or unfilled environment or whose numbers have been drastically reduced by a catastrophic event and are rebounding. The graph illustrates the exponential population growth that occurred in the population of elephants in Kruger National Park, South Africa, after they were protected from hunting. After approximately 60 years of exponential growth, the large number of elephants had caused enough damage to the park vegetation that a collapse in the elephant food supply was likely, leading to an end to population growth through starvation. To protect other species and the park ecosystem before that happened, park managers began limiting the elephant population by using birth control and exporting elephants to other countries.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A1DFE-1CE6-4C75-B6F7-E169923B41B0}" type="datetime1">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AB697-E1C9-431A-A4B9-C3B7E962AF37}" type="slidenum">
              <a:rPr lang="en-US"/>
              <a:pPr>
                <a:defRPr/>
              </a:pPr>
              <a:t>‹#›</a:t>
            </a:fld>
            <a:endParaRPr lang="en-US">
              <a:solidFill>
                <a:schemeClr val="hlin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0EBD6A-8A43-48F6-908C-3A2697D6CDCE}" type="datetime1">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E5CEE-8508-4BA2-9E0D-DF01BAC0D1D0}"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7B779F-01A0-4617-A88C-494FB03B4E68}" type="datetime1">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19B346-2EBF-49DB-B178-3B5451F92BF6}"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1F2167-CD5C-4089-931E-8F87521F1A90}" type="datetime1">
              <a:rPr lang="en-US"/>
              <a:pPr>
                <a:defRPr/>
              </a:pPr>
              <a:t>9/27/2012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8CC895-2D85-4EBD-BA2E-8B2B2658A420}"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C3F8FE-275A-46B0-97DE-E8086E817994}" type="datetime1">
              <a:rPr lang="en-US"/>
              <a:pPr>
                <a:defRPr/>
              </a:pPr>
              <a:t>9/27/2012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C5C0ED-96C7-4AED-B099-8A0BF862D23C}"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5C3951-5CD6-480C-891F-6A0DCE7527C4}" type="datetime1">
              <a:rPr lang="en-US"/>
              <a:pPr>
                <a:defRPr/>
              </a:pPr>
              <a:t>9/27/2012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2CFAB5-56B7-4AB5-9ABE-38136CAAF51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7AA19C-2CB7-4BA1-B2EB-C80BDA6DDF05}" type="datetime1">
              <a:rPr lang="en-US"/>
              <a:pPr>
                <a:defRPr/>
              </a:pPr>
              <a:t>9/27/2012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42E131-40D3-4869-BAA8-93D61EBCAE66}"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F3E0C9-43D1-43A5-9CA5-46DC1B3D51DF}" type="datetime1">
              <a:rPr lang="en-US"/>
              <a:pPr>
                <a:defRPr/>
              </a:pPr>
              <a:t>9/27/2012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38F53F-3DDB-4476-AA30-99F049901BB7}"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B236EE-DE1B-4017-AFD6-CC2D50F68369}" type="datetime1">
              <a:rPr lang="en-US"/>
              <a:pPr>
                <a:defRPr/>
              </a:pPr>
              <a:t>9/27/2012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C31781-DAA3-4C09-8E53-45E8647B3BC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316DF4-4236-419B-9191-A1F1B021DC29}" type="datetime1">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D448BC-F601-41DE-BE88-EE0D639B8CA9}"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chemeClr val="tx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E9D7D7D5-DB1F-4C11-AEB9-D2767ABDCFF9}" type="datetime1">
              <a:rPr lang="en-US"/>
              <a:pPr>
                <a:defRPr/>
              </a:pPr>
              <a:t>9/27/2012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8F303516-82AA-456E-B62E-DB83D33E8587}"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03" r:id="rId1"/>
    <p:sldLayoutId id="2147483802" r:id="rId2"/>
    <p:sldLayoutId id="2147483801" r:id="rId3"/>
    <p:sldLayoutId id="2147483800" r:id="rId4"/>
    <p:sldLayoutId id="2147483799" r:id="rId5"/>
    <p:sldLayoutId id="2147483798" r:id="rId6"/>
    <p:sldLayoutId id="2147483797" r:id="rId7"/>
    <p:sldLayoutId id="2147483796" r:id="rId8"/>
    <p:sldLayoutId id="2147483795" r:id="rId9"/>
    <p:sldLayoutId id="2147483794"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hyperlink" Target="http://www.youtube.com/watch?v=nmU7etSYYqI"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t="4922"/>
          <a:stretch>
            <a:fillRect/>
          </a:stretch>
        </p:blipFill>
        <p:spPr bwMode="auto">
          <a:xfrm>
            <a:off x="0" y="-96838"/>
            <a:ext cx="9144000" cy="6954838"/>
          </a:xfrm>
          <a:prstGeom prst="rect">
            <a:avLst/>
          </a:prstGeom>
          <a:noFill/>
          <a:ln w="9525">
            <a:noFill/>
            <a:miter lim="800000"/>
            <a:headEnd/>
            <a:tailEnd/>
          </a:ln>
        </p:spPr>
      </p:pic>
      <p:sp>
        <p:nvSpPr>
          <p:cNvPr id="15362" name="Rectangle 3"/>
          <p:cNvSpPr>
            <a:spLocks noChangeArrowheads="1"/>
          </p:cNvSpPr>
          <p:nvPr/>
        </p:nvSpPr>
        <p:spPr bwMode="auto">
          <a:xfrm>
            <a:off x="557213" y="5292725"/>
            <a:ext cx="4095750" cy="1190625"/>
          </a:xfrm>
          <a:prstGeom prst="rect">
            <a:avLst/>
          </a:prstGeom>
          <a:solidFill>
            <a:srgbClr val="D27500"/>
          </a:solidFill>
          <a:ln w="9525">
            <a:noFill/>
            <a:miter lim="800000"/>
            <a:headEnd/>
            <a:tailEnd/>
          </a:ln>
        </p:spPr>
        <p:txBody>
          <a:bodyPr wrap="none" anchor="ctr">
            <a:spAutoFit/>
          </a:bodyPr>
          <a:lstStyle/>
          <a:p>
            <a:pPr algn="ctr" eaLnBrk="0" hangingPunct="0"/>
            <a:r>
              <a:rPr lang="en-US" sz="3600" dirty="0">
                <a:solidFill>
                  <a:schemeClr val="bg1"/>
                </a:solidFill>
              </a:rPr>
              <a:t>Population Ecology</a:t>
            </a:r>
          </a:p>
          <a:p>
            <a:pPr algn="ctr" eaLnBrk="0" hangingPunct="0"/>
            <a:r>
              <a:rPr lang="en-US" sz="3600">
                <a:solidFill>
                  <a:schemeClr val="bg1"/>
                </a:solidFill>
              </a:rPr>
              <a:t>(</a:t>
            </a:r>
            <a:r>
              <a:rPr lang="en-US" sz="3600" smtClean="0">
                <a:solidFill>
                  <a:schemeClr val="bg1"/>
                </a:solidFill>
              </a:rPr>
              <a:t>Ch.5)</a:t>
            </a:r>
            <a:endParaRPr lang="en-US" sz="3600" dirty="0">
              <a:solidFill>
                <a:schemeClr val="bg1"/>
              </a:solidFill>
            </a:endParaRPr>
          </a:p>
        </p:txBody>
      </p:sp>
      <p:sp>
        <p:nvSpPr>
          <p:cNvPr id="15363" name="Oval 5"/>
          <p:cNvSpPr>
            <a:spLocks noChangeArrowheads="1"/>
          </p:cNvSpPr>
          <p:nvPr/>
        </p:nvSpPr>
        <p:spPr bwMode="auto">
          <a:xfrm>
            <a:off x="6775450" y="-69850"/>
            <a:ext cx="2401888" cy="2401888"/>
          </a:xfrm>
          <a:prstGeom prst="ellipse">
            <a:avLst/>
          </a:prstGeom>
          <a:solidFill>
            <a:srgbClr val="0F116A"/>
          </a:solidFill>
          <a:ln w="38100">
            <a:solidFill>
              <a:srgbClr val="00FFFF"/>
            </a:solidFill>
            <a:round/>
            <a:headEnd/>
            <a:tailEnd/>
          </a:ln>
        </p:spPr>
        <p:txBody>
          <a:bodyPr wrap="none" anchor="ctr"/>
          <a:lstStyle/>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p:txBody>
      </p:sp>
      <p:pic>
        <p:nvPicPr>
          <p:cNvPr id="15364" name="Picture 6" descr="20714142"/>
          <p:cNvPicPr>
            <a:picLocks noChangeAspect="1" noChangeArrowheads="1"/>
          </p:cNvPicPr>
          <p:nvPr/>
        </p:nvPicPr>
        <p:blipFill>
          <a:blip r:embed="rId4"/>
          <a:srcRect/>
          <a:stretch>
            <a:fillRect/>
          </a:stretch>
        </p:blipFill>
        <p:spPr bwMode="auto">
          <a:xfrm>
            <a:off x="6678613" y="-200025"/>
            <a:ext cx="2641600" cy="2662238"/>
          </a:xfrm>
          <a:prstGeom prst="rect">
            <a:avLst/>
          </a:prstGeom>
          <a:noFill/>
          <a:ln w="9525">
            <a:noFill/>
            <a:miter lim="800000"/>
            <a:headEnd/>
            <a:tailEnd/>
          </a:ln>
        </p:spPr>
      </p:pic>
      <p:sp>
        <p:nvSpPr>
          <p:cNvPr id="15365" name="Oval 7"/>
          <p:cNvSpPr>
            <a:spLocks noChangeArrowheads="1"/>
          </p:cNvSpPr>
          <p:nvPr/>
        </p:nvSpPr>
        <p:spPr bwMode="auto">
          <a:xfrm>
            <a:off x="7062788" y="188913"/>
            <a:ext cx="1854200" cy="1855787"/>
          </a:xfrm>
          <a:prstGeom prst="ellipse">
            <a:avLst/>
          </a:prstGeom>
          <a:solidFill>
            <a:srgbClr val="00A700"/>
          </a:solidFill>
          <a:ln w="38100">
            <a:solidFill>
              <a:srgbClr val="008000"/>
            </a:solidFill>
            <a:round/>
            <a:headEnd/>
            <a:tailEnd/>
          </a:ln>
        </p:spPr>
        <p:txBody>
          <a:bodyPr wrap="none" anchor="ctr"/>
          <a:lstStyle/>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p:txBody>
      </p:sp>
      <p:sp>
        <p:nvSpPr>
          <p:cNvPr id="15366" name="Oval 8"/>
          <p:cNvSpPr>
            <a:spLocks noChangeArrowheads="1"/>
          </p:cNvSpPr>
          <p:nvPr/>
        </p:nvSpPr>
        <p:spPr bwMode="auto">
          <a:xfrm>
            <a:off x="7313613" y="417513"/>
            <a:ext cx="1374775" cy="1376362"/>
          </a:xfrm>
          <a:prstGeom prst="ellipse">
            <a:avLst/>
          </a:prstGeom>
          <a:solidFill>
            <a:srgbClr val="660000"/>
          </a:solidFill>
          <a:ln w="38100">
            <a:solidFill>
              <a:srgbClr val="008000"/>
            </a:solidFill>
            <a:round/>
            <a:headEnd/>
            <a:tailEnd/>
          </a:ln>
        </p:spPr>
        <p:txBody>
          <a:bodyPr wrap="none" anchor="ctr"/>
          <a:lstStyle/>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a:p>
            <a:pPr algn="ctr" eaLnBrk="0" hangingPunct="0"/>
            <a:endParaRPr lang="en-US" sz="1000">
              <a:solidFill>
                <a:schemeClr val="bg1"/>
              </a:solidFill>
            </a:endParaRPr>
          </a:p>
        </p:txBody>
      </p:sp>
      <p:sp>
        <p:nvSpPr>
          <p:cNvPr id="15367" name="Oval 9"/>
          <p:cNvSpPr>
            <a:spLocks noChangeArrowheads="1"/>
          </p:cNvSpPr>
          <p:nvPr/>
        </p:nvSpPr>
        <p:spPr bwMode="auto">
          <a:xfrm>
            <a:off x="7556500" y="639763"/>
            <a:ext cx="911225" cy="911225"/>
          </a:xfrm>
          <a:prstGeom prst="ellipse">
            <a:avLst/>
          </a:prstGeom>
          <a:solidFill>
            <a:srgbClr val="FF8000"/>
          </a:solidFill>
          <a:ln w="38100">
            <a:solidFill>
              <a:srgbClr val="660000"/>
            </a:solidFill>
            <a:round/>
            <a:headEnd/>
            <a:tailEnd/>
          </a:ln>
        </p:spPr>
        <p:txBody>
          <a:bodyPr wrap="none" anchor="ctr"/>
          <a:lstStyle/>
          <a:p>
            <a:pPr algn="ctr" eaLnBrk="0" hangingPunct="0"/>
            <a:endParaRPr lang="en-US" sz="1000">
              <a:solidFill>
                <a:srgbClr val="0F116A"/>
              </a:solidFill>
            </a:endParaRPr>
          </a:p>
          <a:p>
            <a:pPr algn="ctr" eaLnBrk="0" hangingPunct="0"/>
            <a:endParaRPr lang="en-US" sz="1000">
              <a:solidFill>
                <a:srgbClr val="0F116A"/>
              </a:solidFill>
            </a:endParaRPr>
          </a:p>
          <a:p>
            <a:pPr algn="ctr" eaLnBrk="0" hangingPunct="0"/>
            <a:endParaRPr lang="en-US" sz="1000">
              <a:solidFill>
                <a:srgbClr val="0F116A"/>
              </a:solidFill>
            </a:endParaRPr>
          </a:p>
          <a:p>
            <a:pPr algn="ctr" eaLnBrk="0" hangingPunct="0"/>
            <a:endParaRPr lang="en-US" sz="1000">
              <a:solidFill>
                <a:srgbClr val="0F116A"/>
              </a:solidFill>
            </a:endParaRPr>
          </a:p>
          <a:p>
            <a:pPr algn="ctr" eaLnBrk="0" hangingPunct="0"/>
            <a:endParaRPr lang="en-US" sz="1000">
              <a:solidFill>
                <a:srgbClr val="0F116A"/>
              </a:solidFill>
            </a:endParaRPr>
          </a:p>
        </p:txBody>
      </p:sp>
      <p:sp>
        <p:nvSpPr>
          <p:cNvPr id="15368" name="Oval 10"/>
          <p:cNvSpPr>
            <a:spLocks noChangeArrowheads="1"/>
          </p:cNvSpPr>
          <p:nvPr/>
        </p:nvSpPr>
        <p:spPr bwMode="auto">
          <a:xfrm>
            <a:off x="7820025" y="863600"/>
            <a:ext cx="441325" cy="439738"/>
          </a:xfrm>
          <a:prstGeom prst="ellipse">
            <a:avLst/>
          </a:prstGeom>
          <a:solidFill>
            <a:srgbClr val="FFCC18"/>
          </a:solidFill>
          <a:ln w="38100">
            <a:solidFill>
              <a:srgbClr val="FF8000"/>
            </a:solidFill>
            <a:round/>
            <a:headEnd/>
            <a:tailEnd/>
          </a:ln>
        </p:spPr>
        <p:txBody>
          <a:bodyPr wrap="none" anchor="ctr"/>
          <a:lstStyle/>
          <a:p>
            <a:pPr algn="ctr" eaLnBrk="0" hangingPunct="0"/>
            <a:endParaRPr lang="en-US" sz="1000">
              <a:solidFill>
                <a:srgbClr val="0F116A"/>
              </a:solidFill>
            </a:endParaRPr>
          </a:p>
        </p:txBody>
      </p:sp>
      <p:sp>
        <p:nvSpPr>
          <p:cNvPr id="15369" name="Rectangle 12"/>
          <p:cNvSpPr>
            <a:spLocks noChangeArrowheads="1"/>
          </p:cNvSpPr>
          <p:nvPr/>
        </p:nvSpPr>
        <p:spPr bwMode="auto">
          <a:xfrm>
            <a:off x="7605713" y="1292225"/>
            <a:ext cx="871537" cy="182563"/>
          </a:xfrm>
          <a:prstGeom prst="rect">
            <a:avLst/>
          </a:prstGeom>
          <a:solidFill>
            <a:schemeClr val="bg1"/>
          </a:solidFill>
          <a:ln w="9525">
            <a:noFill/>
            <a:miter lim="800000"/>
            <a:headEnd/>
            <a:tailEnd/>
          </a:ln>
        </p:spPr>
        <p:txBody>
          <a:bodyPr wrap="none" lIns="45720" tIns="0" rIns="45720" bIns="0" anchor="ctr">
            <a:spAutoFit/>
          </a:bodyPr>
          <a:lstStyle/>
          <a:p>
            <a:pPr algn="ctr" eaLnBrk="0" hangingPunct="0"/>
            <a:r>
              <a:rPr lang="en-US" sz="1200">
                <a:solidFill>
                  <a:srgbClr val="BC0013"/>
                </a:solidFill>
              </a:rPr>
              <a:t>population</a:t>
            </a:r>
          </a:p>
        </p:txBody>
      </p:sp>
      <p:sp>
        <p:nvSpPr>
          <p:cNvPr id="15370" name="Rectangle 13"/>
          <p:cNvSpPr>
            <a:spLocks noChangeArrowheads="1"/>
          </p:cNvSpPr>
          <p:nvPr/>
        </p:nvSpPr>
        <p:spPr bwMode="auto">
          <a:xfrm>
            <a:off x="7591425" y="1812925"/>
            <a:ext cx="879475" cy="182563"/>
          </a:xfrm>
          <a:prstGeom prst="rect">
            <a:avLst/>
          </a:prstGeom>
          <a:noFill/>
          <a:ln w="9525">
            <a:noFill/>
            <a:miter lim="800000"/>
            <a:headEnd/>
            <a:tailEnd/>
          </a:ln>
        </p:spPr>
        <p:txBody>
          <a:bodyPr wrap="none" lIns="45720" tIns="0" rIns="45720" bIns="0" anchor="ctr">
            <a:spAutoFit/>
          </a:bodyPr>
          <a:lstStyle/>
          <a:p>
            <a:pPr algn="ctr" eaLnBrk="0" hangingPunct="0"/>
            <a:r>
              <a:rPr lang="en-US" sz="1200">
                <a:solidFill>
                  <a:schemeClr val="bg1"/>
                </a:solidFill>
              </a:rPr>
              <a:t>ecosystem</a:t>
            </a:r>
          </a:p>
        </p:txBody>
      </p:sp>
      <p:sp>
        <p:nvSpPr>
          <p:cNvPr id="15371" name="Rectangle 14"/>
          <p:cNvSpPr>
            <a:spLocks noChangeArrowheads="1"/>
          </p:cNvSpPr>
          <p:nvPr/>
        </p:nvSpPr>
        <p:spPr bwMode="auto">
          <a:xfrm>
            <a:off x="7580313" y="1547813"/>
            <a:ext cx="904875" cy="182562"/>
          </a:xfrm>
          <a:prstGeom prst="rect">
            <a:avLst/>
          </a:prstGeom>
          <a:noFill/>
          <a:ln w="9525">
            <a:noFill/>
            <a:miter lim="800000"/>
            <a:headEnd/>
            <a:tailEnd/>
          </a:ln>
        </p:spPr>
        <p:txBody>
          <a:bodyPr wrap="none" lIns="45720" tIns="0" rIns="45720" bIns="0" anchor="ctr">
            <a:spAutoFit/>
          </a:bodyPr>
          <a:lstStyle/>
          <a:p>
            <a:pPr algn="ctr" eaLnBrk="0" hangingPunct="0"/>
            <a:r>
              <a:rPr lang="en-US" sz="1200">
                <a:solidFill>
                  <a:schemeClr val="bg1"/>
                </a:solidFill>
              </a:rPr>
              <a:t>community</a:t>
            </a:r>
          </a:p>
        </p:txBody>
      </p:sp>
      <p:sp>
        <p:nvSpPr>
          <p:cNvPr id="15372" name="Rectangle 15"/>
          <p:cNvSpPr>
            <a:spLocks noChangeArrowheads="1"/>
          </p:cNvSpPr>
          <p:nvPr/>
        </p:nvSpPr>
        <p:spPr bwMode="auto">
          <a:xfrm>
            <a:off x="7623175" y="2087563"/>
            <a:ext cx="820738" cy="182562"/>
          </a:xfrm>
          <a:prstGeom prst="rect">
            <a:avLst/>
          </a:prstGeom>
          <a:noFill/>
          <a:ln w="9525">
            <a:noFill/>
            <a:miter lim="800000"/>
            <a:headEnd/>
            <a:tailEnd/>
          </a:ln>
        </p:spPr>
        <p:txBody>
          <a:bodyPr wrap="none" lIns="45720" tIns="0" rIns="45720" bIns="0" anchor="ctr">
            <a:spAutoFit/>
          </a:bodyPr>
          <a:lstStyle/>
          <a:p>
            <a:pPr algn="ctr" eaLnBrk="0" hangingPunct="0"/>
            <a:r>
              <a:rPr lang="en-US" sz="1200">
                <a:solidFill>
                  <a:schemeClr val="bg1"/>
                </a:solidFill>
              </a:rPr>
              <a:t>biosphere</a:t>
            </a:r>
          </a:p>
        </p:txBody>
      </p:sp>
      <p:sp>
        <p:nvSpPr>
          <p:cNvPr id="15373" name="Rectangle 16"/>
          <p:cNvSpPr>
            <a:spLocks noChangeArrowheads="1"/>
          </p:cNvSpPr>
          <p:nvPr/>
        </p:nvSpPr>
        <p:spPr bwMode="auto">
          <a:xfrm>
            <a:off x="7653338" y="998538"/>
            <a:ext cx="777875" cy="182562"/>
          </a:xfrm>
          <a:prstGeom prst="rect">
            <a:avLst/>
          </a:prstGeom>
          <a:noFill/>
          <a:ln w="9525">
            <a:noFill/>
            <a:miter lim="800000"/>
            <a:headEnd/>
            <a:tailEnd/>
          </a:ln>
        </p:spPr>
        <p:txBody>
          <a:bodyPr wrap="none" lIns="45720" tIns="0" rIns="45720" bIns="0" anchor="ctr">
            <a:spAutoFit/>
          </a:bodyPr>
          <a:lstStyle/>
          <a:p>
            <a:pPr algn="ctr" eaLnBrk="0" hangingPunct="0"/>
            <a:r>
              <a:rPr lang="en-US" sz="1200">
                <a:solidFill>
                  <a:schemeClr val="bg1"/>
                </a:solidFill>
              </a:rPr>
              <a:t>organism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title"/>
          </p:nvPr>
        </p:nvSpPr>
        <p:spPr>
          <a:xfrm>
            <a:off x="0" y="0"/>
            <a:ext cx="8820150" cy="1143000"/>
          </a:xfrm>
        </p:spPr>
        <p:txBody>
          <a:bodyPr/>
          <a:lstStyle/>
          <a:p>
            <a:r>
              <a:rPr lang="en-US" dirty="0" smtClean="0">
                <a:ea typeface="ＭＳ Ｐゴシック"/>
                <a:cs typeface="ＭＳ Ｐゴシック"/>
              </a:rPr>
              <a:t>Exponential growth rate (J) curve -</a:t>
            </a:r>
          </a:p>
        </p:txBody>
      </p:sp>
      <p:pic>
        <p:nvPicPr>
          <p:cNvPr id="59394" name="Picture 5" descr="52-09-ExponPopGrowth-L"/>
          <p:cNvPicPr>
            <a:picLocks noChangeAspect="1" noChangeArrowheads="1"/>
          </p:cNvPicPr>
          <p:nvPr/>
        </p:nvPicPr>
        <p:blipFill>
          <a:blip r:embed="rId3"/>
          <a:srcRect t="1218" r="1801" b="3654"/>
          <a:stretch>
            <a:fillRect/>
          </a:stretch>
        </p:blipFill>
        <p:spPr bwMode="auto">
          <a:xfrm>
            <a:off x="114300" y="3552825"/>
            <a:ext cx="4475163" cy="3201988"/>
          </a:xfrm>
          <a:prstGeom prst="rect">
            <a:avLst/>
          </a:prstGeom>
          <a:noFill/>
          <a:ln w="9525">
            <a:noFill/>
            <a:miter lim="800000"/>
            <a:headEnd/>
            <a:tailEnd/>
          </a:ln>
        </p:spPr>
      </p:pic>
      <p:pic>
        <p:nvPicPr>
          <p:cNvPr id="59395" name="Picture 6" descr="52_10ExponGrowthElephant_L"/>
          <p:cNvPicPr>
            <a:picLocks noChangeAspect="1" noChangeArrowheads="1"/>
          </p:cNvPicPr>
          <p:nvPr/>
        </p:nvPicPr>
        <p:blipFill>
          <a:blip r:embed="rId4"/>
          <a:srcRect r="11250"/>
          <a:stretch>
            <a:fillRect/>
          </a:stretch>
        </p:blipFill>
        <p:spPr bwMode="auto">
          <a:xfrm>
            <a:off x="4694238" y="3552825"/>
            <a:ext cx="4348162" cy="3201988"/>
          </a:xfrm>
          <a:prstGeom prst="rect">
            <a:avLst/>
          </a:prstGeom>
          <a:noFill/>
          <a:ln w="9525">
            <a:noFill/>
            <a:miter lim="800000"/>
            <a:headEnd/>
            <a:tailEnd/>
          </a:ln>
        </p:spPr>
      </p:pic>
      <p:sp>
        <p:nvSpPr>
          <p:cNvPr id="59396" name="Rectangle 7" descr="Rectangle: Click to edit Master text styles&#10;Second level&#10;Third level&#10;Fourth level&#10;Fifth level"/>
          <p:cNvSpPr>
            <a:spLocks noGrp="1" noChangeArrowheads="1"/>
          </p:cNvSpPr>
          <p:nvPr>
            <p:ph type="body" idx="1"/>
          </p:nvPr>
        </p:nvSpPr>
        <p:spPr>
          <a:xfrm>
            <a:off x="382588" y="1028700"/>
            <a:ext cx="8342312" cy="1471613"/>
          </a:xfrm>
        </p:spPr>
        <p:txBody>
          <a:bodyPr/>
          <a:lstStyle/>
          <a:p>
            <a:pPr marL="288925" indent="-288925">
              <a:lnSpc>
                <a:spcPct val="90000"/>
              </a:lnSpc>
            </a:pPr>
            <a:r>
              <a:rPr lang="en-US" sz="2600" dirty="0" smtClean="0">
                <a:ea typeface="ＭＳ Ｐゴシック"/>
                <a:cs typeface="ＭＳ Ｐゴシック"/>
              </a:rPr>
              <a:t>Characteristic of populations without </a:t>
            </a:r>
            <a:br>
              <a:rPr lang="en-US" sz="2600" dirty="0" smtClean="0">
                <a:ea typeface="ＭＳ Ｐゴシック"/>
                <a:cs typeface="ＭＳ Ｐゴシック"/>
              </a:rPr>
            </a:br>
            <a:r>
              <a:rPr lang="en-US" sz="2600" u="sng" dirty="0" smtClean="0">
                <a:solidFill>
                  <a:srgbClr val="BC0013"/>
                </a:solidFill>
                <a:ea typeface="ＭＳ Ｐゴシック"/>
                <a:cs typeface="ＭＳ Ｐゴシック"/>
              </a:rPr>
              <a:t>limiting factors</a:t>
            </a:r>
            <a:r>
              <a:rPr lang="en-US" sz="2600" dirty="0" smtClean="0">
                <a:ea typeface="ＭＳ Ｐゴシック"/>
                <a:cs typeface="ＭＳ Ｐゴシック"/>
              </a:rPr>
              <a:t> (wide open resources)</a:t>
            </a:r>
          </a:p>
          <a:p>
            <a:pPr lvl="1">
              <a:lnSpc>
                <a:spcPct val="90000"/>
              </a:lnSpc>
            </a:pPr>
            <a:r>
              <a:rPr lang="en-US" sz="2400" dirty="0" smtClean="0">
                <a:ea typeface="ＭＳ Ｐゴシック"/>
              </a:rPr>
              <a:t>introduced to a new environment or rebounding from a catastrophe and they grow exponentially so graph looks like the letter J.</a:t>
            </a:r>
          </a:p>
        </p:txBody>
      </p:sp>
      <p:sp>
        <p:nvSpPr>
          <p:cNvPr id="512002" name="Rectangle 2"/>
          <p:cNvSpPr>
            <a:spLocks noChangeArrowheads="1"/>
          </p:cNvSpPr>
          <p:nvPr/>
        </p:nvSpPr>
        <p:spPr bwMode="auto">
          <a:xfrm>
            <a:off x="4718050" y="2916238"/>
            <a:ext cx="4300538" cy="701675"/>
          </a:xfrm>
          <a:prstGeom prst="rect">
            <a:avLst/>
          </a:prstGeom>
          <a:solidFill>
            <a:schemeClr val="bg2"/>
          </a:solidFill>
          <a:ln w="9525">
            <a:noFill/>
            <a:miter lim="800000"/>
            <a:headEnd/>
            <a:tailEnd/>
          </a:ln>
          <a:effectLst>
            <a:outerShdw blurRad="50800" dist="38100" dir="5400000">
              <a:srgbClr val="000000">
                <a:alpha val="43000"/>
              </a:srgbClr>
            </a:outerShdw>
          </a:effectLst>
        </p:spPr>
        <p:txBody>
          <a:bodyPr>
            <a:spAutoFit/>
          </a:bodyPr>
          <a:lstStyle/>
          <a:p>
            <a:pPr algn="ctr" eaLnBrk="0" hangingPunct="0">
              <a:defRPr/>
            </a:pPr>
            <a:r>
              <a:rPr lang="en-US" sz="2000">
                <a:solidFill>
                  <a:schemeClr val="tx2"/>
                </a:solidFill>
                <a:cs typeface="+mn-cs"/>
              </a:rPr>
              <a:t>African elephant</a:t>
            </a:r>
          </a:p>
          <a:p>
            <a:pPr algn="ctr" eaLnBrk="0" hangingPunct="0">
              <a:defRPr/>
            </a:pPr>
            <a:r>
              <a:rPr lang="en-US" sz="2000">
                <a:solidFill>
                  <a:srgbClr val="0F116A"/>
                </a:solidFill>
                <a:cs typeface="+mn-cs"/>
              </a:rPr>
              <a:t>protected from hunting</a:t>
            </a:r>
            <a:endParaRPr lang="en-US" sz="2000">
              <a:solidFill>
                <a:schemeClr val="tx2"/>
              </a:solidFill>
              <a:cs typeface="+mn-cs"/>
            </a:endParaRPr>
          </a:p>
        </p:txBody>
      </p:sp>
      <p:sp>
        <p:nvSpPr>
          <p:cNvPr id="512003" name="Rectangle 3"/>
          <p:cNvSpPr>
            <a:spLocks noChangeArrowheads="1"/>
          </p:cNvSpPr>
          <p:nvPr/>
        </p:nvSpPr>
        <p:spPr bwMode="auto">
          <a:xfrm>
            <a:off x="195263" y="2916238"/>
            <a:ext cx="4313237" cy="701675"/>
          </a:xfrm>
          <a:prstGeom prst="rect">
            <a:avLst/>
          </a:prstGeom>
          <a:solidFill>
            <a:srgbClr val="FFCC18"/>
          </a:solidFill>
          <a:ln w="9525">
            <a:noFill/>
            <a:miter lim="800000"/>
            <a:headEnd/>
            <a:tailEnd/>
          </a:ln>
          <a:effectLst>
            <a:outerShdw blurRad="50800" dist="38100" dir="5400000">
              <a:srgbClr val="000000">
                <a:alpha val="43000"/>
              </a:srgbClr>
            </a:outerShdw>
          </a:effectLst>
        </p:spPr>
        <p:txBody>
          <a:bodyPr>
            <a:spAutoFit/>
          </a:bodyPr>
          <a:lstStyle/>
          <a:p>
            <a:pPr algn="ctr" eaLnBrk="0" hangingPunct="0">
              <a:defRPr/>
            </a:pPr>
            <a:r>
              <a:rPr lang="en-US" sz="2000" dirty="0">
                <a:solidFill>
                  <a:schemeClr val="tx2"/>
                </a:solidFill>
                <a:cs typeface="+mn-cs"/>
              </a:rPr>
              <a:t>Whooping crane</a:t>
            </a:r>
          </a:p>
          <a:p>
            <a:pPr algn="ctr" eaLnBrk="0" hangingPunct="0">
              <a:defRPr/>
            </a:pPr>
            <a:r>
              <a:rPr lang="en-US" sz="2000" dirty="0">
                <a:solidFill>
                  <a:srgbClr val="0F116A"/>
                </a:solidFill>
                <a:cs typeface="+mn-cs"/>
              </a:rPr>
              <a:t>coming back from near extinction</a:t>
            </a:r>
            <a:endParaRPr lang="en-US" sz="2000" dirty="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5930900" y="4724400"/>
            <a:ext cx="3213100" cy="2133600"/>
          </a:xfrm>
          <a:prstGeom prst="rect">
            <a:avLst/>
          </a:prstGeom>
          <a:noFill/>
          <a:ln w="9525">
            <a:noFill/>
            <a:miter lim="800000"/>
            <a:headEnd/>
            <a:tailEnd/>
          </a:ln>
        </p:spPr>
      </p:pic>
      <p:sp>
        <p:nvSpPr>
          <p:cNvPr id="65538" name="Rectangle 2"/>
          <p:cNvSpPr>
            <a:spLocks noGrp="1" noChangeArrowheads="1"/>
          </p:cNvSpPr>
          <p:nvPr>
            <p:ph type="title"/>
          </p:nvPr>
        </p:nvSpPr>
        <p:spPr>
          <a:xfrm>
            <a:off x="0" y="0"/>
            <a:ext cx="5511800" cy="1143000"/>
          </a:xfrm>
        </p:spPr>
        <p:txBody>
          <a:bodyPr/>
          <a:lstStyle/>
          <a:p>
            <a:r>
              <a:rPr lang="en-US" dirty="0" smtClean="0">
                <a:ea typeface="ＭＳ Ｐゴシック"/>
                <a:cs typeface="ＭＳ Ｐゴシック"/>
              </a:rPr>
              <a:t>Introduced (Invasive) species – often J curve</a:t>
            </a:r>
          </a:p>
        </p:txBody>
      </p:sp>
      <p:pic>
        <p:nvPicPr>
          <p:cNvPr id="65539" name="Picture 3"/>
          <p:cNvPicPr>
            <a:picLocks noChangeAspect="1" noChangeArrowheads="1"/>
          </p:cNvPicPr>
          <p:nvPr/>
        </p:nvPicPr>
        <p:blipFill>
          <a:blip r:embed="rId4"/>
          <a:srcRect t="1199" b="3000"/>
          <a:stretch>
            <a:fillRect/>
          </a:stretch>
        </p:blipFill>
        <p:spPr bwMode="auto">
          <a:xfrm>
            <a:off x="5918200" y="327025"/>
            <a:ext cx="3225800" cy="3989388"/>
          </a:xfrm>
          <a:prstGeom prst="rect">
            <a:avLst/>
          </a:prstGeom>
          <a:noFill/>
          <a:ln w="9525">
            <a:noFill/>
            <a:miter lim="800000"/>
            <a:headEnd/>
            <a:tailEnd/>
          </a:ln>
        </p:spPr>
      </p:pic>
      <p:sp>
        <p:nvSpPr>
          <p:cNvPr id="65540" name="Rectangle 4" descr="Rectangle: Click to edit Master text styles&#10;Second level&#10;Third level&#10;Fourth level&#10;Fifth level"/>
          <p:cNvSpPr>
            <a:spLocks noGrp="1" noChangeArrowheads="1"/>
          </p:cNvSpPr>
          <p:nvPr>
            <p:ph type="body" idx="1"/>
          </p:nvPr>
        </p:nvSpPr>
        <p:spPr>
          <a:xfrm>
            <a:off x="0" y="965200"/>
            <a:ext cx="5473700" cy="5119688"/>
          </a:xfrm>
        </p:spPr>
        <p:txBody>
          <a:bodyPr/>
          <a:lstStyle/>
          <a:p>
            <a:r>
              <a:rPr lang="en-US" sz="2600" dirty="0" smtClean="0">
                <a:ea typeface="ＭＳ Ｐゴシック"/>
                <a:cs typeface="ＭＳ Ｐゴシック"/>
              </a:rPr>
              <a:t>Non-native species</a:t>
            </a:r>
          </a:p>
          <a:p>
            <a:pPr lvl="1"/>
            <a:r>
              <a:rPr lang="en-US" sz="2400" dirty="0" smtClean="0">
                <a:ea typeface="ＭＳ Ｐゴシック"/>
              </a:rPr>
              <a:t>transplanted populations may grow exponentially in new area</a:t>
            </a:r>
          </a:p>
          <a:p>
            <a:pPr lvl="1"/>
            <a:r>
              <a:rPr lang="en-US" sz="2400" dirty="0" smtClean="0">
                <a:ea typeface="ＭＳ Ｐゴシック"/>
              </a:rPr>
              <a:t>May out-compete native species </a:t>
            </a:r>
          </a:p>
          <a:p>
            <a:pPr marL="1085850" lvl="2"/>
            <a:r>
              <a:rPr lang="en-US" dirty="0" smtClean="0">
                <a:ea typeface="ＭＳ Ｐゴシック"/>
              </a:rPr>
              <a:t>lack of predators, parasites, competitors</a:t>
            </a:r>
          </a:p>
          <a:p>
            <a:pPr lvl="1"/>
            <a:r>
              <a:rPr lang="en-US" sz="2400" dirty="0" smtClean="0">
                <a:ea typeface="ＭＳ Ｐゴシック"/>
              </a:rPr>
              <a:t>reduce diversity </a:t>
            </a:r>
          </a:p>
          <a:p>
            <a:pPr lvl="1"/>
            <a:r>
              <a:rPr lang="en-US" sz="2400" dirty="0" smtClean="0">
                <a:ea typeface="ＭＳ Ｐゴシック"/>
              </a:rPr>
              <a:t>examples</a:t>
            </a:r>
          </a:p>
          <a:p>
            <a:pPr marL="1085850" lvl="2"/>
            <a:r>
              <a:rPr lang="en-US" dirty="0" smtClean="0">
                <a:ea typeface="ＭＳ Ｐゴシック"/>
              </a:rPr>
              <a:t>African honeybee</a:t>
            </a:r>
          </a:p>
          <a:p>
            <a:pPr marL="1085850" lvl="2"/>
            <a:r>
              <a:rPr lang="en-US" dirty="0" smtClean="0">
                <a:ea typeface="ＭＳ Ｐゴシック"/>
              </a:rPr>
              <a:t>gypsy moth</a:t>
            </a:r>
          </a:p>
          <a:p>
            <a:pPr marL="1085850" lvl="2"/>
            <a:r>
              <a:rPr lang="en-US" dirty="0" smtClean="0">
                <a:ea typeface="ＭＳ Ｐゴシック"/>
              </a:rPr>
              <a:t>zebra mussel</a:t>
            </a:r>
          </a:p>
          <a:p>
            <a:pPr marL="1085850" lvl="2"/>
            <a:r>
              <a:rPr lang="en-US" dirty="0" smtClean="0">
                <a:ea typeface="ＭＳ Ｐゴシック"/>
              </a:rPr>
              <a:t>purple loosestrife</a:t>
            </a:r>
          </a:p>
        </p:txBody>
      </p:sp>
      <p:sp>
        <p:nvSpPr>
          <p:cNvPr id="65541" name="Rectangle 6"/>
          <p:cNvSpPr>
            <a:spLocks noChangeArrowheads="1"/>
          </p:cNvSpPr>
          <p:nvPr/>
        </p:nvSpPr>
        <p:spPr bwMode="auto">
          <a:xfrm>
            <a:off x="8037513" y="6256338"/>
            <a:ext cx="1074737" cy="492125"/>
          </a:xfrm>
          <a:prstGeom prst="rect">
            <a:avLst/>
          </a:prstGeom>
          <a:noFill/>
          <a:ln w="9525">
            <a:noFill/>
            <a:miter lim="800000"/>
            <a:headEnd/>
            <a:tailEnd/>
          </a:ln>
        </p:spPr>
        <p:txBody>
          <a:bodyPr wrap="none" anchor="ctr">
            <a:spAutoFit/>
          </a:bodyPr>
          <a:lstStyle/>
          <a:p>
            <a:pPr algn="ctr" eaLnBrk="0" hangingPunct="0"/>
            <a:r>
              <a:rPr lang="en-US" sz="2600">
                <a:solidFill>
                  <a:schemeClr val="bg1"/>
                </a:solidFill>
              </a:rPr>
              <a:t>kudzu</a:t>
            </a:r>
          </a:p>
        </p:txBody>
      </p:sp>
      <p:grpSp>
        <p:nvGrpSpPr>
          <p:cNvPr id="65542" name="Group 7"/>
          <p:cNvGrpSpPr>
            <a:grpSpLocks/>
          </p:cNvGrpSpPr>
          <p:nvPr/>
        </p:nvGrpSpPr>
        <p:grpSpPr bwMode="auto">
          <a:xfrm>
            <a:off x="3602038" y="4579938"/>
            <a:ext cx="2384425" cy="1905000"/>
            <a:chOff x="2592" y="3120"/>
            <a:chExt cx="1502" cy="1200"/>
          </a:xfrm>
        </p:grpSpPr>
        <p:sp>
          <p:nvSpPr>
            <p:cNvPr id="516104" name="Rectangle 8"/>
            <p:cNvSpPr>
              <a:spLocks noChangeArrowheads="1"/>
            </p:cNvSpPr>
            <p:nvPr/>
          </p:nvSpPr>
          <p:spPr bwMode="auto">
            <a:xfrm>
              <a:off x="2592" y="3120"/>
              <a:ext cx="1104" cy="269"/>
            </a:xfrm>
            <a:prstGeom prst="rect">
              <a:avLst/>
            </a:prstGeom>
            <a:noFill/>
            <a:ln w="9525">
              <a:noFill/>
              <a:miter lim="800000"/>
              <a:headEnd/>
              <a:tailEnd/>
            </a:ln>
            <a:effectLst>
              <a:outerShdw blurRad="63500" dist="35921" dir="2700000" algn="ctr" rotWithShape="0">
                <a:schemeClr val="bg2"/>
              </a:outerShdw>
            </a:effectLst>
          </p:spPr>
          <p:txBody>
            <a:bodyPr wrap="none">
              <a:spAutoFit/>
            </a:bodyPr>
            <a:lstStyle/>
            <a:p>
              <a:pPr eaLnBrk="0" hangingPunct="0">
                <a:defRPr/>
              </a:pPr>
              <a:r>
                <a:rPr lang="en-US" sz="2200">
                  <a:solidFill>
                    <a:srgbClr val="000000"/>
                  </a:solidFill>
                  <a:cs typeface="+mn-cs"/>
                </a:rPr>
                <a:t>gypsy moth</a:t>
              </a:r>
            </a:p>
          </p:txBody>
        </p:sp>
        <p:pic>
          <p:nvPicPr>
            <p:cNvPr id="516105" name="Picture 9"/>
            <p:cNvPicPr>
              <a:picLocks noChangeAspect="1" noChangeArrowheads="1"/>
            </p:cNvPicPr>
            <p:nvPr/>
          </p:nvPicPr>
          <p:blipFill>
            <a:blip r:embed="rId5"/>
            <a:srcRect/>
            <a:stretch>
              <a:fillRect/>
            </a:stretch>
          </p:blipFill>
          <p:spPr bwMode="auto">
            <a:xfrm>
              <a:off x="2592" y="3410"/>
              <a:ext cx="1502" cy="910"/>
            </a:xfrm>
            <a:prstGeom prst="rect">
              <a:avLst/>
            </a:prstGeom>
            <a:noFill/>
            <a:ln w="9525">
              <a:noFill/>
              <a:miter lim="800000"/>
              <a:headEnd/>
              <a:tailEnd/>
            </a:ln>
            <a:effectLst>
              <a:outerShdw blurRad="63500" dist="35921" dir="2700000" algn="ctr" rotWithShape="0">
                <a:schemeClr val="bg2"/>
              </a:outerShdw>
            </a:effec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r>
              <a:rPr lang="en-US" dirty="0" smtClean="0">
                <a:ea typeface="ＭＳ Ｐゴシック"/>
                <a:cs typeface="ＭＳ Ｐゴシック"/>
              </a:rPr>
              <a:t>The Snakehead – A serious problem in the U.S. </a:t>
            </a:r>
          </a:p>
        </p:txBody>
      </p:sp>
      <p:sp>
        <p:nvSpPr>
          <p:cNvPr id="104451" name="Rectangle 3"/>
          <p:cNvSpPr>
            <a:spLocks noGrp="1"/>
          </p:cNvSpPr>
          <p:nvPr>
            <p:ph type="body" idx="1"/>
          </p:nvPr>
        </p:nvSpPr>
        <p:spPr/>
        <p:txBody>
          <a:bodyPr/>
          <a:lstStyle/>
          <a:p>
            <a:r>
              <a:rPr lang="en-US" sz="1800" b="1" dirty="0" smtClean="0">
                <a:ea typeface="ＭＳ Ｐゴシック"/>
                <a:cs typeface="ＭＳ Ｐゴシック"/>
              </a:rPr>
              <a:t>Great Snakehead Problems</a:t>
            </a:r>
            <a:r>
              <a:rPr lang="en-US" sz="1800" dirty="0" smtClean="0">
                <a:ea typeface="ＭＳ Ｐゴシック"/>
                <a:cs typeface="ＭＳ Ｐゴシック"/>
              </a:rPr>
              <a:t> Snakeheads eat game fish and have no predators so they can overcrowd a body of water and harm native species. They are adapted to survive in water with little oxygen and can even crawl across land for short distances on their fins, taking in oxygen from a special bronchial adaptation. They will not attack people but may injure anyone stepping on them. </a:t>
            </a:r>
          </a:p>
        </p:txBody>
      </p:sp>
      <p:pic>
        <p:nvPicPr>
          <p:cNvPr id="104453" name="Picture 5" descr="snakehead"/>
          <p:cNvPicPr>
            <a:picLocks noChangeAspect="1" noChangeArrowheads="1"/>
          </p:cNvPicPr>
          <p:nvPr/>
        </p:nvPicPr>
        <p:blipFill>
          <a:blip r:embed="rId2"/>
          <a:srcRect/>
          <a:stretch>
            <a:fillRect/>
          </a:stretch>
        </p:blipFill>
        <p:spPr bwMode="auto">
          <a:xfrm>
            <a:off x="295275" y="4352925"/>
            <a:ext cx="2219325" cy="2124075"/>
          </a:xfrm>
          <a:prstGeom prst="rect">
            <a:avLst/>
          </a:prstGeom>
          <a:noFill/>
        </p:spPr>
      </p:pic>
      <p:pic>
        <p:nvPicPr>
          <p:cNvPr id="104455" name="Picture 7" descr="snakehead_fish_071002"/>
          <p:cNvPicPr>
            <a:picLocks noChangeAspect="1" noChangeArrowheads="1"/>
          </p:cNvPicPr>
          <p:nvPr/>
        </p:nvPicPr>
        <p:blipFill>
          <a:blip r:embed="rId3"/>
          <a:srcRect/>
          <a:stretch>
            <a:fillRect/>
          </a:stretch>
        </p:blipFill>
        <p:spPr bwMode="auto">
          <a:xfrm>
            <a:off x="2743200" y="3914775"/>
            <a:ext cx="3400425" cy="2428875"/>
          </a:xfrm>
          <a:prstGeom prst="rect">
            <a:avLst/>
          </a:prstGeom>
          <a:noFill/>
        </p:spPr>
      </p:pic>
      <p:pic>
        <p:nvPicPr>
          <p:cNvPr id="104457" name="Picture 9" descr="fish_wanted"/>
          <p:cNvPicPr>
            <a:picLocks noChangeAspect="1" noChangeArrowheads="1"/>
          </p:cNvPicPr>
          <p:nvPr/>
        </p:nvPicPr>
        <p:blipFill>
          <a:blip r:embed="rId4"/>
          <a:srcRect/>
          <a:stretch>
            <a:fillRect/>
          </a:stretch>
        </p:blipFill>
        <p:spPr bwMode="auto">
          <a:xfrm>
            <a:off x="5170488" y="4162425"/>
            <a:ext cx="3311525" cy="2362200"/>
          </a:xfrm>
          <a:prstGeom prst="rect">
            <a:avLst/>
          </a:prstGeom>
          <a:noFill/>
        </p:spPr>
      </p:pic>
      <p:sp>
        <p:nvSpPr>
          <p:cNvPr id="104458" name="Rectangle 10"/>
          <p:cNvSpPr>
            <a:spLocks noChangeArrowheads="1"/>
          </p:cNvSpPr>
          <p:nvPr/>
        </p:nvSpPr>
        <p:spPr bwMode="auto">
          <a:xfrm>
            <a:off x="1196975" y="3200400"/>
            <a:ext cx="6750050" cy="822325"/>
          </a:xfrm>
          <a:prstGeom prst="rect">
            <a:avLst/>
          </a:prstGeom>
          <a:noFill/>
          <a:ln w="9525">
            <a:noFill/>
            <a:miter lim="800000"/>
            <a:headEnd/>
            <a:tailEnd/>
          </a:ln>
          <a:effectLst/>
        </p:spPr>
        <p:txBody>
          <a:bodyPr wrap="none">
            <a:spAutoFit/>
          </a:bodyPr>
          <a:lstStyle/>
          <a:p>
            <a:r>
              <a:rPr lang="en-US">
                <a:hlinkClick r:id="rId5"/>
              </a:rPr>
              <a:t>http://www.youtube.com/watch?v=nmU7etSYYqI</a:t>
            </a:r>
            <a:endParaRPr lang="en-US"/>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762000" y="2887663"/>
            <a:ext cx="1565275" cy="1282700"/>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spAutoFit/>
          </a:bodyPr>
          <a:lstStyle/>
          <a:p>
            <a:pPr algn="ctr" eaLnBrk="0" hangingPunct="0">
              <a:defRPr/>
            </a:pPr>
            <a:r>
              <a:rPr lang="en-US" sz="2600">
                <a:solidFill>
                  <a:schemeClr val="bg1"/>
                </a:solidFill>
                <a:cs typeface="+mn-cs"/>
              </a:rPr>
              <a:t>K =</a:t>
            </a:r>
            <a:br>
              <a:rPr lang="en-US" sz="2600">
                <a:solidFill>
                  <a:schemeClr val="bg1"/>
                </a:solidFill>
                <a:cs typeface="+mn-cs"/>
              </a:rPr>
            </a:br>
            <a:r>
              <a:rPr lang="en-US" sz="2600">
                <a:solidFill>
                  <a:schemeClr val="bg1"/>
                </a:solidFill>
                <a:cs typeface="+mn-cs"/>
              </a:rPr>
              <a:t>carrying</a:t>
            </a:r>
            <a:br>
              <a:rPr lang="en-US" sz="2600">
                <a:solidFill>
                  <a:schemeClr val="bg1"/>
                </a:solidFill>
                <a:cs typeface="+mn-cs"/>
              </a:rPr>
            </a:br>
            <a:r>
              <a:rPr lang="en-US" sz="2600">
                <a:solidFill>
                  <a:schemeClr val="bg1"/>
                </a:solidFill>
                <a:cs typeface="+mn-cs"/>
              </a:rPr>
              <a:t>capacity</a:t>
            </a:r>
          </a:p>
        </p:txBody>
      </p:sp>
      <p:pic>
        <p:nvPicPr>
          <p:cNvPr id="522243" name="Picture 3" descr="52-11-PopGrwthLogisticMod-L"/>
          <p:cNvPicPr>
            <a:picLocks noChangeAspect="1" noChangeArrowheads="1"/>
          </p:cNvPicPr>
          <p:nvPr/>
        </p:nvPicPr>
        <p:blipFill>
          <a:blip r:embed="rId4"/>
          <a:srcRect l="1025" r="1025" b="3600"/>
          <a:stretch>
            <a:fillRect/>
          </a:stretch>
        </p:blipFill>
        <p:spPr bwMode="auto">
          <a:xfrm>
            <a:off x="3454400" y="2093913"/>
            <a:ext cx="5429250" cy="45672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1683" name="Rectangle 4"/>
          <p:cNvSpPr>
            <a:spLocks noGrp="1" noChangeArrowheads="1"/>
          </p:cNvSpPr>
          <p:nvPr>
            <p:ph type="title"/>
          </p:nvPr>
        </p:nvSpPr>
        <p:spPr>
          <a:xfrm>
            <a:off x="0" y="0"/>
            <a:ext cx="7772400" cy="762000"/>
          </a:xfrm>
        </p:spPr>
        <p:txBody>
          <a:bodyPr/>
          <a:lstStyle/>
          <a:p>
            <a:r>
              <a:rPr lang="en-US" sz="3600" dirty="0" smtClean="0">
                <a:ea typeface="ＭＳ Ｐゴシック"/>
                <a:cs typeface="ＭＳ Ｐゴシック"/>
              </a:rPr>
              <a:t>Logistic rate of growth – called an S curve</a:t>
            </a:r>
          </a:p>
        </p:txBody>
      </p:sp>
      <p:sp>
        <p:nvSpPr>
          <p:cNvPr id="71684" name="Rectangle 5" descr="Rectangle: Click to edit Master text styles&#10;Second level&#10;Third level&#10;Fourth level&#10;Fifth level"/>
          <p:cNvSpPr>
            <a:spLocks noGrp="1" noChangeArrowheads="1"/>
          </p:cNvSpPr>
          <p:nvPr>
            <p:ph type="body" idx="1"/>
          </p:nvPr>
        </p:nvSpPr>
        <p:spPr>
          <a:xfrm>
            <a:off x="180975" y="774700"/>
            <a:ext cx="8040688" cy="1389063"/>
          </a:xfrm>
        </p:spPr>
        <p:txBody>
          <a:bodyPr/>
          <a:lstStyle/>
          <a:p>
            <a:r>
              <a:rPr lang="en-US" sz="2400" dirty="0" smtClean="0">
                <a:ea typeface="ＭＳ Ｐゴシック"/>
                <a:cs typeface="ＭＳ Ｐゴシック"/>
              </a:rPr>
              <a:t>Can populations continue to grow exponentially? NO – it will reach carrying capacity and level off.  The line will typically stay around K but will fluctuate some.</a:t>
            </a:r>
          </a:p>
        </p:txBody>
      </p:sp>
      <p:sp>
        <p:nvSpPr>
          <p:cNvPr id="522247" name="Line 7"/>
          <p:cNvSpPr>
            <a:spLocks noChangeShapeType="1"/>
          </p:cNvSpPr>
          <p:nvPr/>
        </p:nvSpPr>
        <p:spPr bwMode="auto">
          <a:xfrm flipH="1">
            <a:off x="2339975" y="3476625"/>
            <a:ext cx="2090738" cy="0"/>
          </a:xfrm>
          <a:prstGeom prst="line">
            <a:avLst/>
          </a:prstGeom>
          <a:noFill/>
          <a:ln w="57150">
            <a:solidFill>
              <a:srgbClr val="DD0117"/>
            </a:solidFill>
            <a:round/>
            <a:headEnd/>
            <a:tailEnd type="triangle" w="med" len="med"/>
          </a:ln>
        </p:spPr>
        <p:txBody>
          <a:bodyPr wrap="none" anchor="ctr"/>
          <a:lstStyle/>
          <a:p>
            <a:endParaRPr lang="en-US"/>
          </a:p>
        </p:txBody>
      </p:sp>
      <p:pic>
        <p:nvPicPr>
          <p:cNvPr id="522252" name="Picture 12" descr="52-08-PopGrwthExponModel-L"/>
          <p:cNvPicPr>
            <a:picLocks noChangeAspect="1" noChangeArrowheads="1"/>
          </p:cNvPicPr>
          <p:nvPr/>
        </p:nvPicPr>
        <p:blipFill>
          <a:blip r:embed="rId5"/>
          <a:srcRect l="1018" t="1199" r="1018" b="3600"/>
          <a:stretch>
            <a:fillRect/>
          </a:stretch>
        </p:blipFill>
        <p:spPr bwMode="auto">
          <a:xfrm>
            <a:off x="3900488" y="2217738"/>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522252"/>
                                        </p:tgtEl>
                                      </p:cBhvr>
                                    </p:animEffect>
                                    <p:set>
                                      <p:cBhvr>
                                        <p:cTn id="7" dur="1" fill="hold">
                                          <p:stCondLst>
                                            <p:cond delay="1999"/>
                                          </p:stCondLst>
                                        </p:cTn>
                                        <p:tgtEl>
                                          <p:spTgt spid="5222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22247"/>
                                        </p:tgtEl>
                                        <p:attrNameLst>
                                          <p:attrName>style.visibility</p:attrName>
                                        </p:attrNameLst>
                                      </p:cBhvr>
                                      <p:to>
                                        <p:strVal val="visible"/>
                                      </p:to>
                                    </p:set>
                                    <p:animEffect transition="in" filter="wipe(right)">
                                      <p:cBhvr>
                                        <p:cTn id="12" dur="500"/>
                                        <p:tgtEl>
                                          <p:spTgt spid="522247"/>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22242"/>
                                        </p:tgtEl>
                                        <p:attrNameLst>
                                          <p:attrName>style.visibility</p:attrName>
                                        </p:attrNameLst>
                                      </p:cBhvr>
                                      <p:to>
                                        <p:strVal val="visible"/>
                                      </p:to>
                                    </p:set>
                                    <p:animEffect transition="in" filter="wipe(right)">
                                      <p:cBhvr>
                                        <p:cTn id="16" dur="500"/>
                                        <p:tgtEl>
                                          <p:spTgt spid="522242"/>
                                        </p:tgtEl>
                                      </p:cBhvr>
                                    </p:animEffect>
                                  </p:childTnLst>
                                  <p:subTnLst>
                                    <p:audio>
                                      <p:cMediaNode>
                                        <p:cTn display="0" masterRel="sameClick">
                                          <p:stCondLst>
                                            <p:cond evt="begin" delay="0">
                                              <p:tn val="14"/>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52-20-HumanPopGrowth-L"/>
          <p:cNvPicPr>
            <a:picLocks noChangeAspect="1" noChangeArrowheads="1"/>
          </p:cNvPicPr>
          <p:nvPr/>
        </p:nvPicPr>
        <p:blipFill>
          <a:blip r:embed="rId7"/>
          <a:srcRect b="6000"/>
          <a:stretch>
            <a:fillRect/>
          </a:stretch>
        </p:blipFill>
        <p:spPr bwMode="auto">
          <a:xfrm>
            <a:off x="1790700" y="1522413"/>
            <a:ext cx="7353300" cy="5264150"/>
          </a:xfrm>
          <a:prstGeom prst="rect">
            <a:avLst/>
          </a:prstGeom>
          <a:noFill/>
          <a:ln w="9525">
            <a:noFill/>
            <a:miter lim="800000"/>
            <a:headEnd/>
            <a:tailEnd/>
          </a:ln>
        </p:spPr>
      </p:pic>
      <p:sp>
        <p:nvSpPr>
          <p:cNvPr id="79874" name="Rectangle 3"/>
          <p:cNvSpPr>
            <a:spLocks noChangeArrowheads="1"/>
          </p:cNvSpPr>
          <p:nvPr/>
        </p:nvSpPr>
        <p:spPr bwMode="auto">
          <a:xfrm>
            <a:off x="6419850" y="4992688"/>
            <a:ext cx="1524000" cy="357187"/>
          </a:xfrm>
          <a:prstGeom prst="rect">
            <a:avLst/>
          </a:prstGeom>
          <a:solidFill>
            <a:srgbClr val="D7E4ED"/>
          </a:solidFill>
          <a:ln w="9525">
            <a:noFill/>
            <a:miter lim="800000"/>
            <a:headEnd/>
            <a:tailEnd/>
          </a:ln>
        </p:spPr>
        <p:txBody>
          <a:bodyPr wrap="none" anchor="ctr"/>
          <a:lstStyle/>
          <a:p>
            <a:pPr algn="ctr" eaLnBrk="0" hangingPunct="0"/>
            <a:endParaRPr lang="en-US"/>
          </a:p>
        </p:txBody>
      </p:sp>
      <p:sp>
        <p:nvSpPr>
          <p:cNvPr id="79875" name="Rectangle 4"/>
          <p:cNvSpPr>
            <a:spLocks noGrp="1" noChangeArrowheads="1"/>
          </p:cNvSpPr>
          <p:nvPr>
            <p:ph type="title"/>
          </p:nvPr>
        </p:nvSpPr>
        <p:spPr>
          <a:xfrm>
            <a:off x="0" y="0"/>
            <a:ext cx="6692900" cy="1143000"/>
          </a:xfrm>
        </p:spPr>
        <p:txBody>
          <a:bodyPr/>
          <a:lstStyle/>
          <a:p>
            <a:r>
              <a:rPr lang="en-US" smtClean="0">
                <a:ea typeface="ＭＳ Ｐゴシック"/>
                <a:cs typeface="ＭＳ Ｐゴシック"/>
              </a:rPr>
              <a:t>Human population growth</a:t>
            </a:r>
          </a:p>
        </p:txBody>
      </p:sp>
      <p:sp>
        <p:nvSpPr>
          <p:cNvPr id="528389" name="Rectangle 5" descr="Rectangle: Click to edit Master text styles&#10;Second level&#10;Third level&#10;Fourth level&#10;Fifth level"/>
          <p:cNvSpPr>
            <a:spLocks noGrp="1" noChangeArrowheads="1"/>
          </p:cNvSpPr>
          <p:nvPr>
            <p:ph type="body" idx="1"/>
          </p:nvPr>
        </p:nvSpPr>
        <p:spPr>
          <a:xfrm>
            <a:off x="63500" y="3295650"/>
            <a:ext cx="4570413" cy="735013"/>
          </a:xfrm>
          <a:solidFill>
            <a:srgbClr val="FFCC18"/>
          </a:solidFill>
          <a:effectLst>
            <a:outerShdw blurRad="63500" dist="38099" dir="2700000" algn="ctr" rotWithShape="0">
              <a:srgbClr val="000000">
                <a:alpha val="74998"/>
              </a:srgbClr>
            </a:outerShdw>
          </a:effectLst>
        </p:spPr>
        <p:txBody>
          <a:bodyPr/>
          <a:lstStyle/>
          <a:p>
            <a:pPr marL="0" indent="0">
              <a:lnSpc>
                <a:spcPct val="90000"/>
              </a:lnSpc>
              <a:buFont typeface="Wingdings" charset="2"/>
              <a:buNone/>
              <a:defRPr/>
            </a:pPr>
            <a:r>
              <a:rPr lang="en-US" sz="2200"/>
              <a:t>What factors have contributed to this exponential growth pattern? </a:t>
            </a:r>
          </a:p>
        </p:txBody>
      </p:sp>
      <p:sp>
        <p:nvSpPr>
          <p:cNvPr id="528390" name="Rectangle 6"/>
          <p:cNvSpPr>
            <a:spLocks noChangeArrowheads="1"/>
          </p:cNvSpPr>
          <p:nvPr/>
        </p:nvSpPr>
        <p:spPr bwMode="auto">
          <a:xfrm>
            <a:off x="6042025" y="5562600"/>
            <a:ext cx="1795463" cy="244475"/>
          </a:xfrm>
          <a:prstGeom prst="rect">
            <a:avLst/>
          </a:prstGeom>
          <a:solidFill>
            <a:srgbClr val="FFCC18"/>
          </a:solidFill>
          <a:ln w="9525">
            <a:noFill/>
            <a:miter lim="800000"/>
            <a:headEnd/>
            <a:tailEnd/>
          </a:ln>
        </p:spPr>
        <p:txBody>
          <a:bodyPr wrap="none" lIns="45720" tIns="0" rIns="45720" bIns="0" anchor="ctr">
            <a:spAutoFit/>
          </a:bodyPr>
          <a:lstStyle/>
          <a:p>
            <a:pPr algn="ctr" eaLnBrk="0" hangingPunct="0"/>
            <a:r>
              <a:rPr lang="en-US" sz="1600">
                <a:solidFill>
                  <a:schemeClr val="tx2"/>
                </a:solidFill>
              </a:rPr>
              <a:t>1650</a:t>
            </a:r>
            <a:r>
              <a:rPr lang="en-US" sz="1600">
                <a:solidFill>
                  <a:schemeClr val="tx2"/>
                </a:solidFill>
                <a:sym typeface="Symbol" pitchFamily="18" charset="2"/>
              </a:rPr>
              <a:t></a:t>
            </a:r>
            <a:r>
              <a:rPr lang="en-US" sz="1600">
                <a:solidFill>
                  <a:schemeClr val="tx2"/>
                </a:solidFill>
              </a:rPr>
              <a:t>500 million</a:t>
            </a:r>
          </a:p>
        </p:txBody>
      </p:sp>
      <p:sp>
        <p:nvSpPr>
          <p:cNvPr id="528391" name="Rectangle 7"/>
          <p:cNvSpPr>
            <a:spLocks noChangeArrowheads="1"/>
          </p:cNvSpPr>
          <p:nvPr/>
        </p:nvSpPr>
        <p:spPr bwMode="auto">
          <a:xfrm>
            <a:off x="6600825" y="2120900"/>
            <a:ext cx="1512888" cy="244475"/>
          </a:xfrm>
          <a:prstGeom prst="rect">
            <a:avLst/>
          </a:prstGeom>
          <a:solidFill>
            <a:srgbClr val="FFCC18"/>
          </a:solidFill>
          <a:ln w="9525">
            <a:noFill/>
            <a:miter lim="800000"/>
            <a:headEnd/>
            <a:tailEnd/>
          </a:ln>
        </p:spPr>
        <p:txBody>
          <a:bodyPr wrap="none" lIns="45720" tIns="0" rIns="45720" bIns="0" anchor="ctr">
            <a:spAutoFit/>
          </a:bodyPr>
          <a:lstStyle/>
          <a:p>
            <a:pPr algn="r" eaLnBrk="0" hangingPunct="0"/>
            <a:r>
              <a:rPr lang="en-US" sz="1600">
                <a:solidFill>
                  <a:schemeClr val="tx2"/>
                </a:solidFill>
              </a:rPr>
              <a:t>2005</a:t>
            </a:r>
            <a:r>
              <a:rPr lang="en-US" sz="1600">
                <a:solidFill>
                  <a:schemeClr val="tx2"/>
                </a:solidFill>
                <a:sym typeface="Symbol" pitchFamily="18" charset="2"/>
              </a:rPr>
              <a:t></a:t>
            </a:r>
            <a:r>
              <a:rPr lang="en-US" sz="1600">
                <a:solidFill>
                  <a:schemeClr val="tx2"/>
                </a:solidFill>
              </a:rPr>
              <a:t>6 billion</a:t>
            </a:r>
          </a:p>
        </p:txBody>
      </p:sp>
      <p:grpSp>
        <p:nvGrpSpPr>
          <p:cNvPr id="2" name="Group 8"/>
          <p:cNvGrpSpPr>
            <a:grpSpLocks/>
          </p:cNvGrpSpPr>
          <p:nvPr/>
        </p:nvGrpSpPr>
        <p:grpSpPr bwMode="auto">
          <a:xfrm>
            <a:off x="4953000" y="3587750"/>
            <a:ext cx="2976563" cy="2090738"/>
            <a:chOff x="3120" y="2148"/>
            <a:chExt cx="1875" cy="1317"/>
          </a:xfrm>
        </p:grpSpPr>
        <p:sp>
          <p:nvSpPr>
            <p:cNvPr id="79889" name="Line 9"/>
            <p:cNvSpPr>
              <a:spLocks noChangeShapeType="1"/>
            </p:cNvSpPr>
            <p:nvPr/>
          </p:nvSpPr>
          <p:spPr bwMode="auto">
            <a:xfrm>
              <a:off x="4317" y="2284"/>
              <a:ext cx="678" cy="1181"/>
            </a:xfrm>
            <a:prstGeom prst="line">
              <a:avLst/>
            </a:prstGeom>
            <a:noFill/>
            <a:ln w="12700">
              <a:solidFill>
                <a:srgbClr val="000000"/>
              </a:solidFill>
              <a:round/>
              <a:headEnd/>
              <a:tailEnd/>
            </a:ln>
          </p:spPr>
          <p:txBody>
            <a:bodyPr/>
            <a:lstStyle/>
            <a:p>
              <a:endParaRPr lang="en-US"/>
            </a:p>
          </p:txBody>
        </p:sp>
        <p:sp>
          <p:nvSpPr>
            <p:cNvPr id="79890" name="Rectangle 10"/>
            <p:cNvSpPr>
              <a:spLocks noChangeArrowheads="1"/>
            </p:cNvSpPr>
            <p:nvPr/>
          </p:nvSpPr>
          <p:spPr bwMode="auto">
            <a:xfrm>
              <a:off x="3120" y="2148"/>
              <a:ext cx="1289" cy="122"/>
            </a:xfrm>
            <a:prstGeom prst="rect">
              <a:avLst/>
            </a:prstGeom>
            <a:noFill/>
            <a:ln w="9525">
              <a:noFill/>
              <a:miter lim="800000"/>
              <a:headEnd/>
              <a:tailEnd/>
            </a:ln>
          </p:spPr>
          <p:txBody>
            <a:bodyPr lIns="0" tIns="0" rIns="0" bIns="0">
              <a:spAutoFit/>
            </a:bodyPr>
            <a:lstStyle/>
            <a:p>
              <a:pPr eaLnBrk="0" hangingPunct="0">
                <a:lnSpc>
                  <a:spcPct val="85000"/>
                </a:lnSpc>
              </a:pPr>
              <a:r>
                <a:rPr lang="en-US" sz="1500">
                  <a:solidFill>
                    <a:srgbClr val="000000"/>
                  </a:solidFill>
                </a:rPr>
                <a:t>Industrial Revolution</a:t>
              </a:r>
            </a:p>
          </p:txBody>
        </p:sp>
      </p:grpSp>
      <p:grpSp>
        <p:nvGrpSpPr>
          <p:cNvPr id="3" name="Group 11"/>
          <p:cNvGrpSpPr>
            <a:grpSpLocks/>
          </p:cNvGrpSpPr>
          <p:nvPr/>
        </p:nvGrpSpPr>
        <p:grpSpPr bwMode="auto">
          <a:xfrm>
            <a:off x="4841875" y="2513013"/>
            <a:ext cx="3152775" cy="2786062"/>
            <a:chOff x="3050" y="1471"/>
            <a:chExt cx="1986" cy="1755"/>
          </a:xfrm>
        </p:grpSpPr>
        <p:sp>
          <p:nvSpPr>
            <p:cNvPr id="79887" name="Line 12"/>
            <p:cNvSpPr>
              <a:spLocks noChangeShapeType="1"/>
            </p:cNvSpPr>
            <p:nvPr/>
          </p:nvSpPr>
          <p:spPr bwMode="auto">
            <a:xfrm>
              <a:off x="4399" y="1862"/>
              <a:ext cx="637" cy="1364"/>
            </a:xfrm>
            <a:prstGeom prst="line">
              <a:avLst/>
            </a:prstGeom>
            <a:noFill/>
            <a:ln w="12700">
              <a:solidFill>
                <a:srgbClr val="000000"/>
              </a:solidFill>
              <a:round/>
              <a:headEnd/>
              <a:tailEnd/>
            </a:ln>
          </p:spPr>
          <p:txBody>
            <a:bodyPr/>
            <a:lstStyle/>
            <a:p>
              <a:endParaRPr lang="en-US"/>
            </a:p>
          </p:txBody>
        </p:sp>
        <p:sp>
          <p:nvSpPr>
            <p:cNvPr id="79888" name="Rectangle 13"/>
            <p:cNvSpPr>
              <a:spLocks noChangeArrowheads="1"/>
            </p:cNvSpPr>
            <p:nvPr/>
          </p:nvSpPr>
          <p:spPr bwMode="auto">
            <a:xfrm>
              <a:off x="3050" y="1471"/>
              <a:ext cx="1360" cy="366"/>
            </a:xfrm>
            <a:prstGeom prst="rect">
              <a:avLst/>
            </a:prstGeom>
            <a:noFill/>
            <a:ln w="9525">
              <a:noFill/>
              <a:miter lim="800000"/>
              <a:headEnd/>
              <a:tailEnd/>
            </a:ln>
          </p:spPr>
          <p:txBody>
            <a:bodyPr wrap="none" lIns="0" tIns="0" rIns="0" bIns="0">
              <a:spAutoFit/>
            </a:bodyPr>
            <a:lstStyle/>
            <a:p>
              <a:pPr eaLnBrk="0" hangingPunct="0">
                <a:lnSpc>
                  <a:spcPct val="85000"/>
                </a:lnSpc>
              </a:pPr>
              <a:r>
                <a:rPr lang="en-US" sz="1500">
                  <a:solidFill>
                    <a:srgbClr val="000000"/>
                  </a:solidFill>
                </a:rPr>
                <a:t>Significant advances</a:t>
              </a:r>
            </a:p>
            <a:p>
              <a:pPr eaLnBrk="0" hangingPunct="0">
                <a:lnSpc>
                  <a:spcPct val="85000"/>
                </a:lnSpc>
              </a:pPr>
              <a:r>
                <a:rPr lang="en-US" sz="1500">
                  <a:solidFill>
                    <a:srgbClr val="000000"/>
                  </a:solidFill>
                </a:rPr>
                <a:t>in medicine through</a:t>
              </a:r>
            </a:p>
            <a:p>
              <a:pPr eaLnBrk="0" hangingPunct="0">
                <a:lnSpc>
                  <a:spcPct val="85000"/>
                </a:lnSpc>
              </a:pPr>
              <a:r>
                <a:rPr lang="en-US" sz="1500">
                  <a:solidFill>
                    <a:srgbClr val="000000"/>
                  </a:solidFill>
                </a:rPr>
                <a:t>science and technology</a:t>
              </a:r>
              <a:endParaRPr lang="en-US" sz="3200"/>
            </a:p>
          </p:txBody>
        </p:sp>
      </p:grpSp>
      <p:sp>
        <p:nvSpPr>
          <p:cNvPr id="79881" name="Rectangle 14"/>
          <p:cNvSpPr>
            <a:spLocks noChangeArrowheads="1"/>
          </p:cNvSpPr>
          <p:nvPr/>
        </p:nvSpPr>
        <p:spPr bwMode="auto">
          <a:xfrm>
            <a:off x="4635500" y="5167313"/>
            <a:ext cx="2819400" cy="193675"/>
          </a:xfrm>
          <a:prstGeom prst="rect">
            <a:avLst/>
          </a:prstGeom>
          <a:noFill/>
          <a:ln w="9525">
            <a:noFill/>
            <a:miter lim="800000"/>
            <a:headEnd/>
            <a:tailEnd/>
          </a:ln>
        </p:spPr>
        <p:txBody>
          <a:bodyPr lIns="0" tIns="0" rIns="0" bIns="0">
            <a:spAutoFit/>
          </a:bodyPr>
          <a:lstStyle/>
          <a:p>
            <a:pPr eaLnBrk="0" hangingPunct="0">
              <a:lnSpc>
                <a:spcPct val="85000"/>
              </a:lnSpc>
            </a:pPr>
            <a:r>
              <a:rPr lang="en-US" sz="1500">
                <a:solidFill>
                  <a:srgbClr val="000000"/>
                </a:solidFill>
              </a:rPr>
              <a:t>Bubonic plague "Black Death"</a:t>
            </a:r>
            <a:endParaRPr lang="en-US" sz="1100">
              <a:solidFill>
                <a:srgbClr val="000000"/>
              </a:solidFill>
            </a:endParaRPr>
          </a:p>
        </p:txBody>
      </p:sp>
      <p:sp>
        <p:nvSpPr>
          <p:cNvPr id="528402" name="Rectangle 18"/>
          <p:cNvSpPr>
            <a:spLocks noChangeArrowheads="1"/>
          </p:cNvSpPr>
          <p:nvPr/>
        </p:nvSpPr>
        <p:spPr bwMode="auto">
          <a:xfrm>
            <a:off x="6053138" y="1177925"/>
            <a:ext cx="2851150" cy="701675"/>
          </a:xfrm>
          <a:prstGeom prst="rect">
            <a:avLst/>
          </a:prstGeom>
          <a:solidFill>
            <a:srgbClr val="BC0013"/>
          </a:solidFill>
          <a:ln w="9525">
            <a:noFill/>
            <a:miter lim="800000"/>
            <a:headEnd/>
            <a:tailEnd/>
          </a:ln>
          <a:effectLst>
            <a:outerShdw blurRad="63500" dist="35921" dir="2700000" algn="ctr" rotWithShape="0">
              <a:srgbClr val="000000"/>
            </a:outerShdw>
          </a:effectLst>
        </p:spPr>
        <p:txBody>
          <a:bodyPr wrap="none">
            <a:spAutoFit/>
          </a:bodyPr>
          <a:lstStyle/>
          <a:p>
            <a:pPr algn="r" eaLnBrk="0" hangingPunct="0">
              <a:defRPr/>
            </a:pPr>
            <a:r>
              <a:rPr lang="en-US" sz="2000">
                <a:solidFill>
                  <a:schemeClr val="bg1"/>
                </a:solidFill>
                <a:cs typeface="+mn-cs"/>
              </a:rPr>
              <a:t>adding 82 million/year</a:t>
            </a:r>
          </a:p>
          <a:p>
            <a:pPr algn="r" eaLnBrk="0" hangingPunct="0">
              <a:defRPr/>
            </a:pPr>
            <a:r>
              <a:rPr lang="en-US" sz="2000">
                <a:solidFill>
                  <a:schemeClr val="bg1"/>
                </a:solidFill>
                <a:cs typeface="+mn-cs"/>
              </a:rPr>
              <a:t>~ 200,000 per day</a:t>
            </a:r>
            <a:r>
              <a:rPr lang="en-US" sz="2000" i="1">
                <a:solidFill>
                  <a:schemeClr val="bg1"/>
                </a:solidFill>
                <a:cs typeface="+mn-cs"/>
              </a:rPr>
              <a:t>!</a:t>
            </a:r>
            <a:endParaRPr lang="en-US" sz="2000">
              <a:solidFill>
                <a:schemeClr val="bg1"/>
              </a:solidFill>
              <a:cs typeface="+mn-cs"/>
            </a:endParaRPr>
          </a:p>
        </p:txBody>
      </p:sp>
      <p:sp>
        <p:nvSpPr>
          <p:cNvPr id="528400" name="AutoShape 16"/>
          <p:cNvSpPr>
            <a:spLocks noChangeArrowheads="1"/>
          </p:cNvSpPr>
          <p:nvPr/>
        </p:nvSpPr>
        <p:spPr bwMode="auto">
          <a:xfrm flipH="1">
            <a:off x="254000" y="4513263"/>
            <a:ext cx="2433638" cy="1392237"/>
          </a:xfrm>
          <a:prstGeom prst="wedgeEllipseCallout">
            <a:avLst>
              <a:gd name="adj1" fmla="val 76481"/>
              <a:gd name="adj2" fmla="val 43611"/>
            </a:avLst>
          </a:prstGeom>
          <a:solidFill>
            <a:srgbClr val="FFEA18"/>
          </a:solidFill>
          <a:ln w="38100">
            <a:solidFill>
              <a:srgbClr val="CC0000"/>
            </a:solidFill>
            <a:miter lim="800000"/>
            <a:headEnd/>
            <a:tailEnd/>
          </a:ln>
        </p:spPr>
        <p:txBody>
          <a:bodyPr wrap="none" lIns="0" tIns="0" rIns="0" bIns="0" anchor="ctr"/>
          <a:lstStyle/>
          <a:p>
            <a:pPr algn="ctr" eaLnBrk="0" hangingPunct="0"/>
            <a:r>
              <a:rPr lang="en-US" sz="1800">
                <a:solidFill>
                  <a:srgbClr val="0F116A"/>
                </a:solidFill>
                <a:latin typeface="Comic Sans MS" pitchFamily="66" charset="0"/>
              </a:rPr>
              <a:t>Is the human </a:t>
            </a:r>
            <a:br>
              <a:rPr lang="en-US" sz="1800">
                <a:solidFill>
                  <a:srgbClr val="0F116A"/>
                </a:solidFill>
                <a:latin typeface="Comic Sans MS" pitchFamily="66" charset="0"/>
              </a:rPr>
            </a:br>
            <a:r>
              <a:rPr lang="en-US" sz="1800">
                <a:solidFill>
                  <a:srgbClr val="0F116A"/>
                </a:solidFill>
                <a:latin typeface="Comic Sans MS" pitchFamily="66" charset="0"/>
              </a:rPr>
              <a:t>population reaching</a:t>
            </a:r>
            <a:br>
              <a:rPr lang="en-US" sz="1800">
                <a:solidFill>
                  <a:srgbClr val="0F116A"/>
                </a:solidFill>
                <a:latin typeface="Comic Sans MS" pitchFamily="66" charset="0"/>
              </a:rPr>
            </a:br>
            <a:r>
              <a:rPr lang="en-US" sz="1800">
                <a:solidFill>
                  <a:srgbClr val="0F116A"/>
                </a:solidFill>
                <a:latin typeface="Comic Sans MS" pitchFamily="66" charset="0"/>
              </a:rPr>
              <a:t>carrying capacity?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wipe(left)">
                                      <p:cBhvr>
                                        <p:cTn id="7" dur="500"/>
                                        <p:tgtEl>
                                          <p:spTgt spid="52838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8390"/>
                                        </p:tgtEl>
                                        <p:attrNameLst>
                                          <p:attrName>style.visibility</p:attrName>
                                        </p:attrNameLst>
                                      </p:cBhvr>
                                      <p:to>
                                        <p:strVal val="visible"/>
                                      </p:to>
                                    </p:set>
                                    <p:animEffect transition="in" filter="wipe(left)">
                                      <p:cBhvr>
                                        <p:cTn id="12" dur="500"/>
                                        <p:tgtEl>
                                          <p:spTgt spid="528390"/>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8391"/>
                                        </p:tgtEl>
                                        <p:attrNameLst>
                                          <p:attrName>style.visibility</p:attrName>
                                        </p:attrNameLst>
                                      </p:cBhvr>
                                      <p:to>
                                        <p:strVal val="visible"/>
                                      </p:to>
                                    </p:set>
                                    <p:animEffect transition="in" filter="wipe(left)">
                                      <p:cBhvr>
                                        <p:cTn id="27" dur="500"/>
                                        <p:tgtEl>
                                          <p:spTgt spid="528391"/>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8402"/>
                                        </p:tgtEl>
                                        <p:attrNameLst>
                                          <p:attrName>style.visibility</p:attrName>
                                        </p:attrNameLst>
                                      </p:cBhvr>
                                      <p:to>
                                        <p:strVal val="visible"/>
                                      </p:to>
                                    </p:set>
                                    <p:animEffect transition="in" filter="wipe(left)">
                                      <p:cBhvr>
                                        <p:cTn id="32" dur="500"/>
                                        <p:tgtEl>
                                          <p:spTgt spid="528402"/>
                                        </p:tgtEl>
                                      </p:cBhvr>
                                    </p:animEffect>
                                  </p:childTnLst>
                                  <p:subTnLst>
                                    <p:audio>
                                      <p:cMediaNode>
                                        <p:cTn display="0" masterRel="sameClick">
                                          <p:stCondLst>
                                            <p:cond evt="begin" delay="0">
                                              <p:tn val="30"/>
                                            </p:cond>
                                          </p:stCondLst>
                                          <p:endCondLst>
                                            <p:cond evt="onStopAudio" delay="0">
                                              <p:tgtEl>
                                                <p:sldTgt/>
                                              </p:tgtEl>
                                            </p:cond>
                                          </p:endCondLst>
                                        </p:cTn>
                                        <p:tgtEl>
                                          <p:sndTgt r:embed="rId5" name="String"/>
                                        </p:tgtEl>
                                      </p:cMediaNode>
                                    </p:audio>
                                  </p:sub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528400"/>
                                        </p:tgtEl>
                                        <p:attrNameLst>
                                          <p:attrName>style.visibility</p:attrName>
                                        </p:attrNameLst>
                                      </p:cBhvr>
                                      <p:to>
                                        <p:strVal val="visible"/>
                                      </p:to>
                                    </p:set>
                                    <p:animEffect transition="in" filter="wipe(down)">
                                      <p:cBhvr>
                                        <p:cTn id="36" dur="500"/>
                                        <p:tgtEl>
                                          <p:spTgt spid="528400"/>
                                        </p:tgtEl>
                                      </p:cBhvr>
                                    </p:animEffect>
                                  </p:childTnLst>
                                  <p:subTnLst>
                                    <p:audio>
                                      <p:cMediaNode>
                                        <p:cTn display="0" masterRel="sameClick">
                                          <p:stCondLst>
                                            <p:cond evt="begin" delay="0">
                                              <p:tn val="34"/>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9" grpId="0" animBg="1" autoUpdateAnimBg="0"/>
      <p:bldP spid="528390" grpId="0" animBg="1" autoUpdateAnimBg="0"/>
      <p:bldP spid="528391" grpId="0" animBg="1" autoUpdateAnimBg="0"/>
      <p:bldP spid="528402" grpId="0" animBg="1"/>
      <p:bldP spid="52840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7" name="Rectangle 3" descr="Rectangle: Click to edit Master text styles&#10;Second level&#10;Third level&#10;Fourth level&#10;Fifth level"/>
          <p:cNvSpPr>
            <a:spLocks noGrp="1" noChangeArrowheads="1"/>
          </p:cNvSpPr>
          <p:nvPr>
            <p:ph type="body" idx="1"/>
          </p:nvPr>
        </p:nvSpPr>
        <p:spPr>
          <a:xfrm>
            <a:off x="247650" y="825500"/>
            <a:ext cx="4333875" cy="5181600"/>
          </a:xfrm>
        </p:spPr>
        <p:txBody>
          <a:bodyPr/>
          <a:lstStyle/>
          <a:p>
            <a:r>
              <a:rPr lang="en-US" sz="2600" u="sng" dirty="0" smtClean="0">
                <a:ea typeface="ＭＳ Ｐゴシック"/>
                <a:cs typeface="ＭＳ Ｐゴシック"/>
              </a:rPr>
              <a:t>Density </a:t>
            </a:r>
            <a:r>
              <a:rPr lang="en-US" sz="2600" u="sng" dirty="0" err="1" smtClean="0">
                <a:ea typeface="ＭＳ Ｐゴシック"/>
                <a:cs typeface="ＭＳ Ｐゴシック"/>
              </a:rPr>
              <a:t>Independant</a:t>
            </a:r>
            <a:r>
              <a:rPr lang="en-US" sz="2600" u="sng" dirty="0" smtClean="0">
                <a:ea typeface="ＭＳ Ｐゴシック"/>
                <a:cs typeface="ＭＳ Ｐゴシック"/>
              </a:rPr>
              <a:t> - </a:t>
            </a:r>
            <a:r>
              <a:rPr lang="en-US" sz="2600" u="sng" dirty="0" err="1" smtClean="0">
                <a:ea typeface="ＭＳ Ｐゴシック"/>
                <a:cs typeface="ＭＳ Ｐゴシック"/>
              </a:rPr>
              <a:t>Abiotic</a:t>
            </a:r>
            <a:r>
              <a:rPr lang="en-US" sz="2600" u="sng" dirty="0" smtClean="0">
                <a:ea typeface="ＭＳ Ｐゴシック"/>
                <a:cs typeface="ＭＳ Ｐゴシック"/>
              </a:rPr>
              <a:t> </a:t>
            </a:r>
            <a:r>
              <a:rPr lang="en-US" sz="2600" dirty="0" smtClean="0">
                <a:ea typeface="ＭＳ Ｐゴシック"/>
                <a:cs typeface="ＭＳ Ｐゴシック"/>
              </a:rPr>
              <a:t>factors </a:t>
            </a:r>
          </a:p>
          <a:p>
            <a:pPr lvl="1"/>
            <a:r>
              <a:rPr lang="en-US" sz="2400" dirty="0" smtClean="0">
                <a:ea typeface="ＭＳ Ｐゴシック"/>
              </a:rPr>
              <a:t>Amount </a:t>
            </a:r>
            <a:r>
              <a:rPr lang="en-US" sz="2400" dirty="0" smtClean="0">
                <a:ea typeface="ＭＳ Ｐゴシック"/>
              </a:rPr>
              <a:t>of sunlight </a:t>
            </a:r>
            <a:r>
              <a:rPr lang="en-US" sz="2400" dirty="0" smtClean="0">
                <a:ea typeface="ＭＳ Ｐゴシック"/>
              </a:rPr>
              <a:t>&amp; temperature</a:t>
            </a:r>
          </a:p>
          <a:p>
            <a:pPr lvl="1"/>
            <a:r>
              <a:rPr lang="en-US" sz="2400" dirty="0" smtClean="0">
                <a:ea typeface="ＭＳ Ｐゴシック"/>
              </a:rPr>
              <a:t>precipitation / water</a:t>
            </a:r>
          </a:p>
          <a:p>
            <a:pPr lvl="1"/>
            <a:r>
              <a:rPr lang="en-US" sz="2400" dirty="0" smtClean="0">
                <a:ea typeface="ＭＳ Ｐゴシック"/>
              </a:rPr>
              <a:t>soil / nutrients</a:t>
            </a:r>
          </a:p>
          <a:p>
            <a:r>
              <a:rPr lang="en-US" sz="2600" u="sng" dirty="0" smtClean="0">
                <a:ea typeface="ＭＳ Ｐゴシック"/>
                <a:cs typeface="ＭＳ Ｐゴシック"/>
              </a:rPr>
              <a:t>Density Dependant -Biotic factors</a:t>
            </a:r>
          </a:p>
          <a:p>
            <a:pPr lvl="1"/>
            <a:r>
              <a:rPr lang="en-US" sz="2400" dirty="0" smtClean="0">
                <a:ea typeface="ＭＳ Ｐゴシック"/>
              </a:rPr>
              <a:t>other living organisms</a:t>
            </a:r>
          </a:p>
          <a:p>
            <a:pPr lvl="2"/>
            <a:r>
              <a:rPr lang="en-US" dirty="0" smtClean="0">
                <a:ea typeface="ＭＳ Ｐゴシック"/>
              </a:rPr>
              <a:t>prey (food)</a:t>
            </a:r>
          </a:p>
          <a:p>
            <a:pPr lvl="2"/>
            <a:r>
              <a:rPr lang="en-US" dirty="0" smtClean="0">
                <a:ea typeface="ＭＳ Ｐゴシック"/>
              </a:rPr>
              <a:t>competitors</a:t>
            </a:r>
          </a:p>
          <a:p>
            <a:pPr lvl="2"/>
            <a:r>
              <a:rPr lang="en-US" dirty="0" smtClean="0">
                <a:ea typeface="ＭＳ Ｐゴシック"/>
              </a:rPr>
              <a:t>predators, parasites, </a:t>
            </a:r>
            <a:br>
              <a:rPr lang="en-US" dirty="0" smtClean="0">
                <a:ea typeface="ＭＳ Ｐゴシック"/>
              </a:rPr>
            </a:br>
            <a:r>
              <a:rPr lang="en-US" dirty="0" smtClean="0">
                <a:ea typeface="ＭＳ Ｐゴシック"/>
              </a:rPr>
              <a:t>disease</a:t>
            </a:r>
          </a:p>
        </p:txBody>
      </p:sp>
      <p:pic>
        <p:nvPicPr>
          <p:cNvPr id="461829" name="Picture 5"/>
          <p:cNvPicPr>
            <a:picLocks noChangeAspect="1" noChangeArrowheads="1"/>
          </p:cNvPicPr>
          <p:nvPr/>
        </p:nvPicPr>
        <p:blipFill>
          <a:blip r:embed="rId4"/>
          <a:srcRect l="11058" r="16586" b="44229"/>
          <a:stretch>
            <a:fillRect/>
          </a:stretch>
        </p:blipFill>
        <p:spPr bwMode="auto">
          <a:xfrm>
            <a:off x="3829050" y="3930650"/>
            <a:ext cx="5226050" cy="270827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61828" name="Picture 4"/>
          <p:cNvPicPr>
            <a:picLocks noChangeAspect="1" noChangeArrowheads="1"/>
          </p:cNvPicPr>
          <p:nvPr/>
        </p:nvPicPr>
        <p:blipFill>
          <a:blip r:embed="rId5"/>
          <a:srcRect r="4500" b="4616"/>
          <a:stretch>
            <a:fillRect/>
          </a:stretch>
        </p:blipFill>
        <p:spPr bwMode="auto">
          <a:xfrm>
            <a:off x="5000625" y="1243013"/>
            <a:ext cx="4054475" cy="27622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20484" name="Rectangle 2"/>
          <p:cNvSpPr>
            <a:spLocks noGrp="1" noChangeArrowheads="1"/>
          </p:cNvSpPr>
          <p:nvPr>
            <p:ph type="title"/>
          </p:nvPr>
        </p:nvSpPr>
        <p:spPr>
          <a:xfrm>
            <a:off x="0" y="0"/>
            <a:ext cx="8229600" cy="754063"/>
          </a:xfrm>
        </p:spPr>
        <p:txBody>
          <a:bodyPr/>
          <a:lstStyle/>
          <a:p>
            <a:r>
              <a:rPr lang="en-US" smtClean="0">
                <a:ea typeface="ＭＳ Ｐゴシック"/>
                <a:cs typeface="ＭＳ Ｐゴシック"/>
              </a:rPr>
              <a:t>Factors that affect Population Size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1827">
                                            <p:txEl>
                                              <p:pRg st="0" end="0"/>
                                            </p:txEl>
                                          </p:spTgt>
                                        </p:tgtEl>
                                        <p:attrNameLst>
                                          <p:attrName>style.visibility</p:attrName>
                                        </p:attrNameLst>
                                      </p:cBhvr>
                                      <p:to>
                                        <p:strVal val="visible"/>
                                      </p:to>
                                    </p:set>
                                    <p:anim calcmode="lin" valueType="num">
                                      <p:cBhvr additive="base">
                                        <p:cTn id="7" dur="500" fill="hold"/>
                                        <p:tgtEl>
                                          <p:spTgt spid="461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18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61828"/>
                                        </p:tgtEl>
                                        <p:attrNameLst>
                                          <p:attrName>style.visibility</p:attrName>
                                        </p:attrNameLst>
                                      </p:cBhvr>
                                      <p:to>
                                        <p:strVal val="visible"/>
                                      </p:to>
                                    </p:set>
                                    <p:anim calcmode="lin" valueType="num">
                                      <p:cBhvr additive="base">
                                        <p:cTn id="13" dur="500" fill="hold"/>
                                        <p:tgtEl>
                                          <p:spTgt spid="461828"/>
                                        </p:tgtEl>
                                        <p:attrNameLst>
                                          <p:attrName>ppt_x</p:attrName>
                                        </p:attrNameLst>
                                      </p:cBhvr>
                                      <p:tavLst>
                                        <p:tav tm="0">
                                          <p:val>
                                            <p:strVal val="0-#ppt_w/2"/>
                                          </p:val>
                                        </p:tav>
                                        <p:tav tm="100000">
                                          <p:val>
                                            <p:strVal val="#ppt_x"/>
                                          </p:val>
                                        </p:tav>
                                      </p:tavLst>
                                    </p:anim>
                                    <p:anim calcmode="lin" valueType="num">
                                      <p:cBhvr additive="base">
                                        <p:cTn id="14" dur="500" fill="hold"/>
                                        <p:tgtEl>
                                          <p:spTgt spid="4618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1827">
                                            <p:txEl>
                                              <p:pRg st="1" end="1"/>
                                            </p:txEl>
                                          </p:spTgt>
                                        </p:tgtEl>
                                        <p:attrNameLst>
                                          <p:attrName>style.visibility</p:attrName>
                                        </p:attrNameLst>
                                      </p:cBhvr>
                                      <p:to>
                                        <p:strVal val="visible"/>
                                      </p:to>
                                    </p:set>
                                    <p:anim calcmode="lin" valueType="num">
                                      <p:cBhvr additive="base">
                                        <p:cTn id="19" dur="500" fill="hold"/>
                                        <p:tgtEl>
                                          <p:spTgt spid="4618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18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1827">
                                            <p:txEl>
                                              <p:pRg st="2" end="2"/>
                                            </p:txEl>
                                          </p:spTgt>
                                        </p:tgtEl>
                                        <p:attrNameLst>
                                          <p:attrName>style.visibility</p:attrName>
                                        </p:attrNameLst>
                                      </p:cBhvr>
                                      <p:to>
                                        <p:strVal val="visible"/>
                                      </p:to>
                                    </p:set>
                                    <p:anim calcmode="lin" valueType="num">
                                      <p:cBhvr additive="base">
                                        <p:cTn id="25" dur="500" fill="hold"/>
                                        <p:tgtEl>
                                          <p:spTgt spid="4618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18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1827">
                                            <p:txEl>
                                              <p:pRg st="3" end="3"/>
                                            </p:txEl>
                                          </p:spTgt>
                                        </p:tgtEl>
                                        <p:attrNameLst>
                                          <p:attrName>style.visibility</p:attrName>
                                        </p:attrNameLst>
                                      </p:cBhvr>
                                      <p:to>
                                        <p:strVal val="visible"/>
                                      </p:to>
                                    </p:set>
                                    <p:anim calcmode="lin" valueType="num">
                                      <p:cBhvr additive="base">
                                        <p:cTn id="31" dur="500" fill="hold"/>
                                        <p:tgtEl>
                                          <p:spTgt spid="4618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18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1827">
                                            <p:txEl>
                                              <p:pRg st="4" end="4"/>
                                            </p:txEl>
                                          </p:spTgt>
                                        </p:tgtEl>
                                        <p:attrNameLst>
                                          <p:attrName>style.visibility</p:attrName>
                                        </p:attrNameLst>
                                      </p:cBhvr>
                                      <p:to>
                                        <p:strVal val="visible"/>
                                      </p:to>
                                    </p:set>
                                    <p:anim calcmode="lin" valueType="num">
                                      <p:cBhvr additive="base">
                                        <p:cTn id="37" dur="500" fill="hold"/>
                                        <p:tgtEl>
                                          <p:spTgt spid="4618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18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1827">
                                            <p:txEl>
                                              <p:pRg st="5" end="5"/>
                                            </p:txEl>
                                          </p:spTgt>
                                        </p:tgtEl>
                                        <p:attrNameLst>
                                          <p:attrName>style.visibility</p:attrName>
                                        </p:attrNameLst>
                                      </p:cBhvr>
                                      <p:to>
                                        <p:strVal val="visible"/>
                                      </p:to>
                                    </p:set>
                                    <p:anim calcmode="lin" valueType="num">
                                      <p:cBhvr additive="base">
                                        <p:cTn id="43" dur="500" fill="hold"/>
                                        <p:tgtEl>
                                          <p:spTgt spid="4618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18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1827">
                                            <p:txEl>
                                              <p:pRg st="6" end="6"/>
                                            </p:txEl>
                                          </p:spTgt>
                                        </p:tgtEl>
                                        <p:attrNameLst>
                                          <p:attrName>style.visibility</p:attrName>
                                        </p:attrNameLst>
                                      </p:cBhvr>
                                      <p:to>
                                        <p:strVal val="visible"/>
                                      </p:to>
                                    </p:set>
                                    <p:anim calcmode="lin" valueType="num">
                                      <p:cBhvr additive="base">
                                        <p:cTn id="49" dur="500" fill="hold"/>
                                        <p:tgtEl>
                                          <p:spTgt spid="46182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18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1827">
                                            <p:txEl>
                                              <p:pRg st="7" end="7"/>
                                            </p:txEl>
                                          </p:spTgt>
                                        </p:tgtEl>
                                        <p:attrNameLst>
                                          <p:attrName>style.visibility</p:attrName>
                                        </p:attrNameLst>
                                      </p:cBhvr>
                                      <p:to>
                                        <p:strVal val="visible"/>
                                      </p:to>
                                    </p:set>
                                    <p:anim calcmode="lin" valueType="num">
                                      <p:cBhvr additive="base">
                                        <p:cTn id="55" dur="500" fill="hold"/>
                                        <p:tgtEl>
                                          <p:spTgt spid="46182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618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1827">
                                            <p:txEl>
                                              <p:pRg st="8" end="8"/>
                                            </p:txEl>
                                          </p:spTgt>
                                        </p:tgtEl>
                                        <p:attrNameLst>
                                          <p:attrName>style.visibility</p:attrName>
                                        </p:attrNameLst>
                                      </p:cBhvr>
                                      <p:to>
                                        <p:strVal val="visible"/>
                                      </p:to>
                                    </p:set>
                                    <p:anim calcmode="lin" valueType="num">
                                      <p:cBhvr additive="base">
                                        <p:cTn id="61" dur="500" fill="hold"/>
                                        <p:tgtEl>
                                          <p:spTgt spid="461827">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618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par>
                          <p:cTn id="63" fill="hold">
                            <p:stCondLst>
                              <p:cond delay="500"/>
                            </p:stCondLst>
                            <p:childTnLst>
                              <p:par>
                                <p:cTn id="64" presetID="2" presetClass="entr" presetSubtype="3" fill="hold" nodeType="afterEffect">
                                  <p:stCondLst>
                                    <p:cond delay="0"/>
                                  </p:stCondLst>
                                  <p:childTnLst>
                                    <p:set>
                                      <p:cBhvr>
                                        <p:cTn id="65" dur="1" fill="hold">
                                          <p:stCondLst>
                                            <p:cond delay="0"/>
                                          </p:stCondLst>
                                        </p:cTn>
                                        <p:tgtEl>
                                          <p:spTgt spid="461829"/>
                                        </p:tgtEl>
                                        <p:attrNameLst>
                                          <p:attrName>style.visibility</p:attrName>
                                        </p:attrNameLst>
                                      </p:cBhvr>
                                      <p:to>
                                        <p:strVal val="visible"/>
                                      </p:to>
                                    </p:set>
                                    <p:anim calcmode="lin" valueType="num">
                                      <p:cBhvr additive="base">
                                        <p:cTn id="66" dur="500" fill="hold"/>
                                        <p:tgtEl>
                                          <p:spTgt spid="461829"/>
                                        </p:tgtEl>
                                        <p:attrNameLst>
                                          <p:attrName>ppt_x</p:attrName>
                                        </p:attrNameLst>
                                      </p:cBhvr>
                                      <p:tavLst>
                                        <p:tav tm="0">
                                          <p:val>
                                            <p:strVal val="1+#ppt_w/2"/>
                                          </p:val>
                                        </p:tav>
                                        <p:tav tm="100000">
                                          <p:val>
                                            <p:strVal val="#ppt_x"/>
                                          </p:val>
                                        </p:tav>
                                      </p:tavLst>
                                    </p:anim>
                                    <p:anim calcmode="lin" valueType="num">
                                      <p:cBhvr additive="base">
                                        <p:cTn id="67" dur="500" fill="hold"/>
                                        <p:tgtEl>
                                          <p:spTgt spid="4618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5588000" cy="906463"/>
          </a:xfrm>
        </p:spPr>
        <p:txBody>
          <a:bodyPr/>
          <a:lstStyle/>
          <a:p>
            <a:r>
              <a:rPr lang="en-US" smtClean="0">
                <a:ea typeface="ＭＳ Ｐゴシック"/>
                <a:cs typeface="ＭＳ Ｐゴシック"/>
              </a:rPr>
              <a:t>At risk populations</a:t>
            </a:r>
          </a:p>
        </p:txBody>
      </p:sp>
      <p:sp>
        <p:nvSpPr>
          <p:cNvPr id="466947" name="Rectangle 3" descr="Rectangle: Click to edit Master text styles&#10;Second level&#10;Third level&#10;Fourth level&#10;Fifth level"/>
          <p:cNvSpPr>
            <a:spLocks noGrp="1" noChangeArrowheads="1"/>
          </p:cNvSpPr>
          <p:nvPr>
            <p:ph type="body" idx="1"/>
          </p:nvPr>
        </p:nvSpPr>
        <p:spPr>
          <a:xfrm>
            <a:off x="485775" y="838200"/>
            <a:ext cx="7743825" cy="2322513"/>
          </a:xfrm>
        </p:spPr>
        <p:txBody>
          <a:bodyPr/>
          <a:lstStyle/>
          <a:p>
            <a:r>
              <a:rPr lang="en-US" sz="2800" dirty="0" smtClean="0">
                <a:ea typeface="ＭＳ Ｐゴシック"/>
                <a:cs typeface="ＭＳ Ｐゴシック"/>
              </a:rPr>
              <a:t>Endangered species</a:t>
            </a:r>
          </a:p>
          <a:p>
            <a:pPr lvl="1"/>
            <a:r>
              <a:rPr lang="en-US" sz="2400" dirty="0" smtClean="0">
                <a:ea typeface="ＭＳ Ｐゴシック"/>
              </a:rPr>
              <a:t>limitations to range / habitat, over hunting, fishing</a:t>
            </a:r>
          </a:p>
          <a:p>
            <a:pPr lvl="1"/>
            <a:r>
              <a:rPr lang="en-US" sz="2400" dirty="0" smtClean="0">
                <a:ea typeface="ＭＳ Ｐゴシック"/>
              </a:rPr>
              <a:t>Loss of habitat (clear cutting, development, farming)</a:t>
            </a:r>
          </a:p>
          <a:p>
            <a:pPr lvl="1"/>
            <a:r>
              <a:rPr lang="en-US" sz="2400" dirty="0" smtClean="0">
                <a:ea typeface="ＭＳ Ｐゴシック"/>
              </a:rPr>
              <a:t>Changes in environment, competition. Introduced species that take over!</a:t>
            </a:r>
          </a:p>
          <a:p>
            <a:pPr lvl="2">
              <a:buFont typeface="Arial" charset="0"/>
              <a:buNone/>
            </a:pPr>
            <a:endParaRPr lang="en-US" dirty="0" smtClean="0">
              <a:ea typeface="ＭＳ Ｐゴシック"/>
            </a:endParaRPr>
          </a:p>
        </p:txBody>
      </p:sp>
      <p:grpSp>
        <p:nvGrpSpPr>
          <p:cNvPr id="2" name="Group 13"/>
          <p:cNvGrpSpPr>
            <a:grpSpLocks/>
          </p:cNvGrpSpPr>
          <p:nvPr/>
        </p:nvGrpSpPr>
        <p:grpSpPr bwMode="auto">
          <a:xfrm>
            <a:off x="498475" y="3138488"/>
            <a:ext cx="8412163" cy="3562350"/>
            <a:chOff x="263" y="1895"/>
            <a:chExt cx="5299" cy="2244"/>
          </a:xfrm>
        </p:grpSpPr>
        <p:pic>
          <p:nvPicPr>
            <p:cNvPr id="466949" name="Picture 5"/>
            <p:cNvPicPr>
              <a:picLocks noChangeAspect="1" noChangeArrowheads="1"/>
            </p:cNvPicPr>
            <p:nvPr/>
          </p:nvPicPr>
          <p:blipFill>
            <a:blip r:embed="rId4"/>
            <a:srcRect t="19501" b="24001"/>
            <a:stretch>
              <a:fillRect/>
            </a:stretch>
          </p:blipFill>
          <p:spPr bwMode="auto">
            <a:xfrm>
              <a:off x="263" y="1895"/>
              <a:ext cx="5298" cy="2244"/>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p:spPr>
        </p:pic>
        <p:sp>
          <p:nvSpPr>
            <p:cNvPr id="28677" name="Rectangle 6"/>
            <p:cNvSpPr>
              <a:spLocks noChangeArrowheads="1"/>
            </p:cNvSpPr>
            <p:nvPr/>
          </p:nvSpPr>
          <p:spPr bwMode="auto">
            <a:xfrm>
              <a:off x="1425" y="2680"/>
              <a:ext cx="493" cy="244"/>
            </a:xfrm>
            <a:prstGeom prst="rect">
              <a:avLst/>
            </a:prstGeom>
            <a:noFill/>
            <a:ln w="9525">
              <a:noFill/>
              <a:miter lim="800000"/>
              <a:headEnd/>
              <a:tailEnd/>
            </a:ln>
          </p:spPr>
          <p:txBody>
            <a:bodyPr wrap="none" lIns="0" tIns="0" rIns="0" bIns="0">
              <a:spAutoFit/>
            </a:bodyPr>
            <a:lstStyle/>
            <a:p>
              <a:pPr algn="r" eaLnBrk="0" hangingPunct="0">
                <a:lnSpc>
                  <a:spcPct val="85000"/>
                </a:lnSpc>
              </a:pPr>
              <a:r>
                <a:rPr lang="en-US" sz="1500">
                  <a:solidFill>
                    <a:srgbClr val="000000"/>
                  </a:solidFill>
                </a:rPr>
                <a:t>Socorro </a:t>
              </a:r>
            </a:p>
            <a:p>
              <a:pPr algn="r" eaLnBrk="0" hangingPunct="0">
                <a:lnSpc>
                  <a:spcPct val="85000"/>
                </a:lnSpc>
              </a:pPr>
              <a:r>
                <a:rPr lang="en-US" sz="1500">
                  <a:solidFill>
                    <a:srgbClr val="000000"/>
                  </a:solidFill>
                </a:rPr>
                <a:t>isopod</a:t>
              </a:r>
            </a:p>
          </p:txBody>
        </p:sp>
        <p:sp>
          <p:nvSpPr>
            <p:cNvPr id="28678" name="Rectangle 7"/>
            <p:cNvSpPr>
              <a:spLocks noChangeArrowheads="1"/>
            </p:cNvSpPr>
            <p:nvPr/>
          </p:nvSpPr>
          <p:spPr bwMode="auto">
            <a:xfrm>
              <a:off x="884" y="2065"/>
              <a:ext cx="667" cy="244"/>
            </a:xfrm>
            <a:prstGeom prst="rect">
              <a:avLst/>
            </a:prstGeom>
            <a:noFill/>
            <a:ln w="9525">
              <a:noFill/>
              <a:miter lim="800000"/>
              <a:headEnd/>
              <a:tailEnd/>
            </a:ln>
          </p:spPr>
          <p:txBody>
            <a:bodyPr wrap="none" lIns="0" tIns="0" rIns="0" bIns="0">
              <a:spAutoFit/>
            </a:bodyPr>
            <a:lstStyle/>
            <a:p>
              <a:pPr algn="ctr" eaLnBrk="0" hangingPunct="0">
                <a:lnSpc>
                  <a:spcPct val="85000"/>
                </a:lnSpc>
              </a:pPr>
              <a:r>
                <a:rPr lang="en-US" sz="1500">
                  <a:solidFill>
                    <a:srgbClr val="000000"/>
                  </a:solidFill>
                </a:rPr>
                <a:t>Devil’s hole</a:t>
              </a:r>
            </a:p>
            <a:p>
              <a:pPr algn="ctr" eaLnBrk="0" hangingPunct="0">
                <a:lnSpc>
                  <a:spcPct val="85000"/>
                </a:lnSpc>
              </a:pPr>
              <a:r>
                <a:rPr lang="en-US" sz="1500">
                  <a:solidFill>
                    <a:srgbClr val="000000"/>
                  </a:solidFill>
                </a:rPr>
                <a:t>pupfish</a:t>
              </a:r>
            </a:p>
          </p:txBody>
        </p:sp>
        <p:sp>
          <p:nvSpPr>
            <p:cNvPr id="28679" name="Rectangle 8"/>
            <p:cNvSpPr>
              <a:spLocks noChangeArrowheads="1"/>
            </p:cNvSpPr>
            <p:nvPr/>
          </p:nvSpPr>
          <p:spPr bwMode="auto">
            <a:xfrm>
              <a:off x="3436" y="2639"/>
              <a:ext cx="680" cy="122"/>
            </a:xfrm>
            <a:prstGeom prst="rect">
              <a:avLst/>
            </a:prstGeom>
            <a:noFill/>
            <a:ln w="9525">
              <a:noFill/>
              <a:miter lim="800000"/>
              <a:headEnd/>
              <a:tailEnd/>
            </a:ln>
          </p:spPr>
          <p:txBody>
            <a:bodyPr wrap="none" lIns="0" tIns="0" rIns="0" bIns="0">
              <a:spAutoFit/>
            </a:bodyPr>
            <a:lstStyle/>
            <a:p>
              <a:pPr eaLnBrk="0" hangingPunct="0">
                <a:lnSpc>
                  <a:spcPct val="85000"/>
                </a:lnSpc>
              </a:pPr>
              <a:r>
                <a:rPr lang="en-US" sz="1500">
                  <a:solidFill>
                    <a:srgbClr val="000000"/>
                  </a:solidFill>
                </a:rPr>
                <a:t>Iriomote cat</a:t>
              </a:r>
              <a:endParaRPr lang="en-US" sz="1800"/>
            </a:p>
          </p:txBody>
        </p:sp>
        <p:sp>
          <p:nvSpPr>
            <p:cNvPr id="28680" name="Rectangle 9"/>
            <p:cNvSpPr>
              <a:spLocks noChangeArrowheads="1"/>
            </p:cNvSpPr>
            <p:nvPr/>
          </p:nvSpPr>
          <p:spPr bwMode="auto">
            <a:xfrm>
              <a:off x="2588" y="4017"/>
              <a:ext cx="1500" cy="122"/>
            </a:xfrm>
            <a:prstGeom prst="rect">
              <a:avLst/>
            </a:prstGeom>
            <a:noFill/>
            <a:ln w="9525">
              <a:noFill/>
              <a:miter lim="800000"/>
              <a:headEnd/>
              <a:tailEnd/>
            </a:ln>
          </p:spPr>
          <p:txBody>
            <a:bodyPr wrap="none" lIns="0" tIns="0" rIns="0" bIns="0">
              <a:spAutoFit/>
            </a:bodyPr>
            <a:lstStyle/>
            <a:p>
              <a:pPr eaLnBrk="0" hangingPunct="0">
                <a:lnSpc>
                  <a:spcPct val="85000"/>
                </a:lnSpc>
              </a:pPr>
              <a:r>
                <a:rPr lang="en-US" sz="1500">
                  <a:solidFill>
                    <a:srgbClr val="000000"/>
                  </a:solidFill>
                </a:rPr>
                <a:t>Northern white rhinoceros</a:t>
              </a:r>
              <a:endParaRPr lang="en-US" sz="1800"/>
            </a:p>
          </p:txBody>
        </p:sp>
        <p:sp>
          <p:nvSpPr>
            <p:cNvPr id="28681" name="Rectangle 10"/>
            <p:cNvSpPr>
              <a:spLocks noChangeArrowheads="1"/>
            </p:cNvSpPr>
            <p:nvPr/>
          </p:nvSpPr>
          <p:spPr bwMode="auto">
            <a:xfrm>
              <a:off x="4839" y="3193"/>
              <a:ext cx="723" cy="366"/>
            </a:xfrm>
            <a:prstGeom prst="rect">
              <a:avLst/>
            </a:prstGeom>
            <a:noFill/>
            <a:ln w="9525">
              <a:noFill/>
              <a:miter lim="800000"/>
              <a:headEnd/>
              <a:tailEnd/>
            </a:ln>
          </p:spPr>
          <p:txBody>
            <a:bodyPr lIns="0" tIns="0" rIns="0" bIns="0">
              <a:spAutoFit/>
            </a:bodyPr>
            <a:lstStyle/>
            <a:p>
              <a:pPr eaLnBrk="0" hangingPunct="0">
                <a:lnSpc>
                  <a:spcPct val="85000"/>
                </a:lnSpc>
              </a:pPr>
              <a:r>
                <a:rPr lang="en-US" sz="1500">
                  <a:solidFill>
                    <a:srgbClr val="000000"/>
                  </a:solidFill>
                </a:rPr>
                <a:t>New Guinea</a:t>
              </a:r>
            </a:p>
            <a:p>
              <a:pPr eaLnBrk="0" hangingPunct="0">
                <a:lnSpc>
                  <a:spcPct val="85000"/>
                </a:lnSpc>
              </a:pPr>
              <a:r>
                <a:rPr lang="en-US" sz="1500">
                  <a:solidFill>
                    <a:srgbClr val="000000"/>
                  </a:solidFill>
                </a:rPr>
                <a:t>tree </a:t>
              </a:r>
            </a:p>
            <a:p>
              <a:pPr eaLnBrk="0" hangingPunct="0">
                <a:lnSpc>
                  <a:spcPct val="85000"/>
                </a:lnSpc>
              </a:pPr>
              <a:r>
                <a:rPr lang="en-US" sz="1500">
                  <a:solidFill>
                    <a:srgbClr val="000000"/>
                  </a:solidFill>
                </a:rPr>
                <a:t>kangaroo</a:t>
              </a:r>
              <a:endParaRPr lang="en-US" sz="1800"/>
            </a:p>
          </p:txBody>
        </p:sp>
        <p:sp>
          <p:nvSpPr>
            <p:cNvPr id="28682" name="Rectangle 11"/>
            <p:cNvSpPr>
              <a:spLocks noChangeArrowheads="1"/>
            </p:cNvSpPr>
            <p:nvPr/>
          </p:nvSpPr>
          <p:spPr bwMode="auto">
            <a:xfrm>
              <a:off x="337" y="2464"/>
              <a:ext cx="520" cy="366"/>
            </a:xfrm>
            <a:prstGeom prst="rect">
              <a:avLst/>
            </a:prstGeom>
            <a:noFill/>
            <a:ln w="9525">
              <a:noFill/>
              <a:miter lim="800000"/>
              <a:headEnd/>
              <a:tailEnd/>
            </a:ln>
          </p:spPr>
          <p:txBody>
            <a:bodyPr wrap="none" lIns="0" tIns="0" rIns="0" bIns="0">
              <a:spAutoFit/>
            </a:bodyPr>
            <a:lstStyle/>
            <a:p>
              <a:pPr algn="ctr" eaLnBrk="0" hangingPunct="0">
                <a:lnSpc>
                  <a:spcPct val="85000"/>
                </a:lnSpc>
              </a:pPr>
              <a:r>
                <a:rPr lang="en-US" sz="1500">
                  <a:solidFill>
                    <a:srgbClr val="000000"/>
                  </a:solidFill>
                </a:rPr>
                <a:t>Iiwi</a:t>
              </a:r>
            </a:p>
            <a:p>
              <a:pPr algn="ctr" eaLnBrk="0" hangingPunct="0">
                <a:lnSpc>
                  <a:spcPct val="85000"/>
                </a:lnSpc>
              </a:pPr>
              <a:r>
                <a:rPr lang="en-US" sz="1500">
                  <a:solidFill>
                    <a:srgbClr val="000000"/>
                  </a:solidFill>
                </a:rPr>
                <a:t>Hawaiian</a:t>
              </a:r>
            </a:p>
            <a:p>
              <a:pPr algn="ctr" eaLnBrk="0" hangingPunct="0">
                <a:lnSpc>
                  <a:spcPct val="85000"/>
                </a:lnSpc>
              </a:pPr>
              <a:r>
                <a:rPr lang="en-US" sz="1500">
                  <a:solidFill>
                    <a:srgbClr val="000000"/>
                  </a:solidFill>
                </a:rPr>
                <a:t>bird</a:t>
              </a:r>
              <a:endParaRPr lang="en-US" sz="1800"/>
            </a:p>
          </p:txBody>
        </p:sp>
        <p:sp>
          <p:nvSpPr>
            <p:cNvPr id="28683" name="Rectangle 12"/>
            <p:cNvSpPr>
              <a:spLocks noChangeArrowheads="1"/>
            </p:cNvSpPr>
            <p:nvPr/>
          </p:nvSpPr>
          <p:spPr bwMode="auto">
            <a:xfrm>
              <a:off x="370" y="3561"/>
              <a:ext cx="600" cy="488"/>
            </a:xfrm>
            <a:prstGeom prst="rect">
              <a:avLst/>
            </a:prstGeom>
            <a:noFill/>
            <a:ln w="9525">
              <a:noFill/>
              <a:miter lim="800000"/>
              <a:headEnd/>
              <a:tailEnd/>
            </a:ln>
          </p:spPr>
          <p:txBody>
            <a:bodyPr wrap="none" lIns="0" tIns="0" rIns="0" bIns="0">
              <a:spAutoFit/>
            </a:bodyPr>
            <a:lstStyle/>
            <a:p>
              <a:pPr algn="ctr" eaLnBrk="0" hangingPunct="0">
                <a:lnSpc>
                  <a:spcPct val="85000"/>
                </a:lnSpc>
              </a:pPr>
              <a:r>
                <a:rPr lang="en-US" sz="1500">
                  <a:solidFill>
                    <a:srgbClr val="000000"/>
                  </a:solidFill>
                </a:rPr>
                <a:t>Catalina </a:t>
              </a:r>
            </a:p>
            <a:p>
              <a:pPr algn="ctr" eaLnBrk="0" hangingPunct="0">
                <a:lnSpc>
                  <a:spcPct val="85000"/>
                </a:lnSpc>
              </a:pPr>
              <a:r>
                <a:rPr lang="en-US" sz="1500">
                  <a:solidFill>
                    <a:srgbClr val="000000"/>
                  </a:solidFill>
                </a:rPr>
                <a:t>Island</a:t>
              </a:r>
            </a:p>
            <a:p>
              <a:pPr algn="ctr" eaLnBrk="0" hangingPunct="0">
                <a:lnSpc>
                  <a:spcPct val="85000"/>
                </a:lnSpc>
              </a:pPr>
              <a:r>
                <a:rPr lang="en-US" sz="1500">
                  <a:solidFill>
                    <a:srgbClr val="000000"/>
                  </a:solidFill>
                </a:rPr>
                <a:t>mahogany</a:t>
              </a:r>
            </a:p>
            <a:p>
              <a:pPr algn="ctr" eaLnBrk="0" hangingPunct="0">
                <a:lnSpc>
                  <a:spcPct val="85000"/>
                </a:lnSpc>
              </a:pPr>
              <a:r>
                <a:rPr lang="en-US" sz="1500">
                  <a:solidFill>
                    <a:srgbClr val="000000"/>
                  </a:solidFill>
                </a:rPr>
                <a:t>tree</a:t>
              </a: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66947">
                                            <p:txEl>
                                              <p:pRg st="0" end="0"/>
                                            </p:txEl>
                                          </p:spTgt>
                                        </p:tgtEl>
                                        <p:attrNameLst>
                                          <p:attrName>style.visibility</p:attrName>
                                        </p:attrNameLst>
                                      </p:cBhvr>
                                      <p:to>
                                        <p:strVal val="visible"/>
                                      </p:to>
                                    </p:set>
                                    <p:anim calcmode="lin" valueType="num">
                                      <p:cBhvr additive="base">
                                        <p:cTn id="11" dur="500" fill="hold"/>
                                        <p:tgtEl>
                                          <p:spTgt spid="46694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6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6947">
                                            <p:txEl>
                                              <p:pRg st="1" end="1"/>
                                            </p:txEl>
                                          </p:spTgt>
                                        </p:tgtEl>
                                        <p:attrNameLst>
                                          <p:attrName>style.visibility</p:attrName>
                                        </p:attrNameLst>
                                      </p:cBhvr>
                                      <p:to>
                                        <p:strVal val="visible"/>
                                      </p:to>
                                    </p:set>
                                    <p:anim calcmode="lin" valueType="num">
                                      <p:cBhvr additive="base">
                                        <p:cTn id="17" dur="500" fill="hold"/>
                                        <p:tgtEl>
                                          <p:spTgt spid="4669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69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66947">
                                            <p:txEl>
                                              <p:pRg st="2" end="2"/>
                                            </p:txEl>
                                          </p:spTgt>
                                        </p:tgtEl>
                                        <p:attrNameLst>
                                          <p:attrName>style.visibility</p:attrName>
                                        </p:attrNameLst>
                                      </p:cBhvr>
                                      <p:to>
                                        <p:strVal val="visible"/>
                                      </p:to>
                                    </p:set>
                                    <p:anim calcmode="lin" valueType="num">
                                      <p:cBhvr additive="base">
                                        <p:cTn id="21" dur="500" fill="hold"/>
                                        <p:tgtEl>
                                          <p:spTgt spid="46694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69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66947">
                                            <p:txEl>
                                              <p:pRg st="3" end="3"/>
                                            </p:txEl>
                                          </p:spTgt>
                                        </p:tgtEl>
                                        <p:attrNameLst>
                                          <p:attrName>style.visibility</p:attrName>
                                        </p:attrNameLst>
                                      </p:cBhvr>
                                      <p:to>
                                        <p:strVal val="visible"/>
                                      </p:to>
                                    </p:set>
                                    <p:anim calcmode="lin" valueType="num">
                                      <p:cBhvr additive="base">
                                        <p:cTn id="25" dur="500" fill="hold"/>
                                        <p:tgtEl>
                                          <p:spTgt spid="466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69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US" smtClean="0">
              <a:ea typeface="ＭＳ Ｐゴシック"/>
              <a:cs typeface="ＭＳ Ｐゴシック"/>
            </a:endParaRPr>
          </a:p>
        </p:txBody>
      </p:sp>
      <p:sp>
        <p:nvSpPr>
          <p:cNvPr id="64514" name="Content Placeholder 2"/>
          <p:cNvSpPr>
            <a:spLocks noGrp="1"/>
          </p:cNvSpPr>
          <p:nvPr>
            <p:ph idx="1"/>
          </p:nvPr>
        </p:nvSpPr>
        <p:spPr/>
        <p:txBody>
          <a:bodyPr/>
          <a:lstStyle/>
          <a:p>
            <a:endParaRPr lang="en-US" smtClean="0">
              <a:ea typeface="ＭＳ Ｐゴシック"/>
              <a:cs typeface="ＭＳ Ｐゴシック"/>
            </a:endParaRPr>
          </a:p>
        </p:txBody>
      </p:sp>
      <p:pic>
        <p:nvPicPr>
          <p:cNvPr id="64515" name="Picture 2"/>
          <p:cNvPicPr>
            <a:picLocks noChangeAspect="1" noChangeArrowheads="1"/>
          </p:cNvPicPr>
          <p:nvPr/>
        </p:nvPicPr>
        <p:blipFill>
          <a:blip r:embed="rId2"/>
          <a:srcRect/>
          <a:stretch>
            <a:fillRect/>
          </a:stretch>
        </p:blipFill>
        <p:spPr bwMode="auto">
          <a:xfrm>
            <a:off x="-1595438" y="0"/>
            <a:ext cx="10739438" cy="6858000"/>
          </a:xfrm>
          <a:prstGeom prst="rect">
            <a:avLst/>
          </a:prstGeom>
          <a:noFill/>
          <a:ln w="9525">
            <a:noFill/>
            <a:miter lim="800000"/>
            <a:headEnd/>
            <a:tailEnd/>
          </a:ln>
        </p:spPr>
      </p:pic>
      <p:sp>
        <p:nvSpPr>
          <p:cNvPr id="64516" name="AutoShape 11"/>
          <p:cNvSpPr>
            <a:spLocks noChangeArrowheads="1"/>
          </p:cNvSpPr>
          <p:nvPr/>
        </p:nvSpPr>
        <p:spPr bwMode="auto">
          <a:xfrm>
            <a:off x="2755900" y="233363"/>
            <a:ext cx="6210300" cy="546100"/>
          </a:xfrm>
          <a:prstGeom prst="roundRect">
            <a:avLst>
              <a:gd name="adj" fmla="val 16667"/>
            </a:avLst>
          </a:prstGeom>
          <a:solidFill>
            <a:srgbClr val="FFCC18"/>
          </a:solidFill>
          <a:ln w="9525">
            <a:noFill/>
            <a:round/>
            <a:headEnd/>
            <a:tailEnd/>
          </a:ln>
        </p:spPr>
        <p:txBody>
          <a:bodyPr lIns="0" tIns="0" rIns="0" bIns="0" anchor="ctr">
            <a:spAutoFit/>
          </a:bodyPr>
          <a:lstStyle/>
          <a:p>
            <a:pPr eaLnBrk="0" hangingPunct="0"/>
            <a:r>
              <a:rPr lang="en-US" sz="3200">
                <a:solidFill>
                  <a:srgbClr val="000000"/>
                </a:solidFill>
              </a:rPr>
              <a:t>marking territory = competition</a:t>
            </a:r>
            <a:endParaRPr lang="en-US" sz="32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52-02-DispersionPatterns-L"/>
          <p:cNvPicPr>
            <a:picLocks noChangeAspect="1" noChangeArrowheads="1"/>
          </p:cNvPicPr>
          <p:nvPr/>
        </p:nvPicPr>
        <p:blipFill>
          <a:blip r:embed="rId3"/>
          <a:srcRect b="3885"/>
          <a:stretch>
            <a:fillRect/>
          </a:stretch>
        </p:blipFill>
        <p:spPr bwMode="auto">
          <a:xfrm>
            <a:off x="1101725" y="1855788"/>
            <a:ext cx="7381875" cy="4935537"/>
          </a:xfrm>
          <a:prstGeom prst="rect">
            <a:avLst/>
          </a:prstGeom>
          <a:noFill/>
          <a:ln w="9525">
            <a:noFill/>
            <a:miter lim="800000"/>
            <a:headEnd/>
            <a:tailEnd/>
          </a:ln>
        </p:spPr>
      </p:pic>
      <p:sp>
        <p:nvSpPr>
          <p:cNvPr id="31746" name="Rectangle 3"/>
          <p:cNvSpPr>
            <a:spLocks noGrp="1" noChangeArrowheads="1"/>
          </p:cNvSpPr>
          <p:nvPr>
            <p:ph type="title"/>
          </p:nvPr>
        </p:nvSpPr>
        <p:spPr>
          <a:xfrm>
            <a:off x="-190500" y="0"/>
            <a:ext cx="6273800" cy="1143000"/>
          </a:xfrm>
        </p:spPr>
        <p:txBody>
          <a:bodyPr/>
          <a:lstStyle/>
          <a:p>
            <a:r>
              <a:rPr lang="en-US" smtClean="0">
                <a:ea typeface="ＭＳ Ｐゴシック"/>
                <a:cs typeface="ＭＳ Ｐゴシック"/>
              </a:rPr>
              <a:t>Population Spacing</a:t>
            </a:r>
          </a:p>
        </p:txBody>
      </p:sp>
      <p:sp>
        <p:nvSpPr>
          <p:cNvPr id="31747" name="Rectangle 4" descr="Rectangle: Click to edit Master text styles&#10;Second level&#10;Third level&#10;Fourth level&#10;Fifth level"/>
          <p:cNvSpPr>
            <a:spLocks noGrp="1" noChangeArrowheads="1"/>
          </p:cNvSpPr>
          <p:nvPr>
            <p:ph type="body" idx="1"/>
          </p:nvPr>
        </p:nvSpPr>
        <p:spPr>
          <a:xfrm>
            <a:off x="469900" y="1003300"/>
            <a:ext cx="8229600" cy="1003300"/>
          </a:xfrm>
        </p:spPr>
        <p:txBody>
          <a:bodyPr/>
          <a:lstStyle/>
          <a:p>
            <a:r>
              <a:rPr lang="en-US" smtClean="0">
                <a:ea typeface="ＭＳ Ｐゴシック"/>
                <a:cs typeface="ＭＳ Ｐゴシック"/>
              </a:rPr>
              <a:t>Dispersal patterns of a population</a:t>
            </a:r>
          </a:p>
        </p:txBody>
      </p:sp>
      <p:sp>
        <p:nvSpPr>
          <p:cNvPr id="31748" name="Rectangle 7"/>
          <p:cNvSpPr>
            <a:spLocks noChangeArrowheads="1"/>
          </p:cNvSpPr>
          <p:nvPr/>
        </p:nvSpPr>
        <p:spPr bwMode="auto">
          <a:xfrm>
            <a:off x="4143375" y="6461125"/>
            <a:ext cx="1128713" cy="396875"/>
          </a:xfrm>
          <a:prstGeom prst="rect">
            <a:avLst/>
          </a:prstGeom>
          <a:solidFill>
            <a:srgbClr val="FFCC18"/>
          </a:solidFill>
          <a:ln w="9525">
            <a:noFill/>
            <a:miter lim="800000"/>
            <a:headEnd/>
            <a:tailEnd/>
          </a:ln>
        </p:spPr>
        <p:txBody>
          <a:bodyPr wrap="none" anchor="ctr">
            <a:spAutoFit/>
          </a:bodyPr>
          <a:lstStyle/>
          <a:p>
            <a:pPr algn="ctr" eaLnBrk="0" hangingPunct="0"/>
            <a:r>
              <a:rPr lang="en-US" sz="2000">
                <a:solidFill>
                  <a:schemeClr val="tx2"/>
                </a:solidFill>
              </a:rPr>
              <a:t>uniform</a:t>
            </a:r>
          </a:p>
        </p:txBody>
      </p:sp>
      <p:pic>
        <p:nvPicPr>
          <p:cNvPr id="31749" name="Picture 9"/>
          <p:cNvPicPr>
            <a:picLocks noChangeAspect="1" noChangeArrowheads="1"/>
          </p:cNvPicPr>
          <p:nvPr/>
        </p:nvPicPr>
        <p:blipFill>
          <a:blip r:embed="rId4"/>
          <a:srcRect b="75600"/>
          <a:stretch>
            <a:fillRect/>
          </a:stretch>
        </p:blipFill>
        <p:spPr bwMode="auto">
          <a:xfrm>
            <a:off x="1154113" y="1933575"/>
            <a:ext cx="3600450" cy="1916113"/>
          </a:xfrm>
          <a:prstGeom prst="rect">
            <a:avLst/>
          </a:prstGeom>
          <a:noFill/>
          <a:ln w="9525">
            <a:noFill/>
            <a:miter lim="800000"/>
            <a:headEnd/>
            <a:tailEnd/>
          </a:ln>
        </p:spPr>
      </p:pic>
      <p:pic>
        <p:nvPicPr>
          <p:cNvPr id="31750" name="Picture 10"/>
          <p:cNvPicPr>
            <a:picLocks noChangeAspect="1" noChangeArrowheads="1"/>
          </p:cNvPicPr>
          <p:nvPr/>
        </p:nvPicPr>
        <p:blipFill>
          <a:blip r:embed="rId4"/>
          <a:srcRect t="70799" b="2400"/>
          <a:stretch>
            <a:fillRect/>
          </a:stretch>
        </p:blipFill>
        <p:spPr bwMode="auto">
          <a:xfrm>
            <a:off x="5000625" y="3300413"/>
            <a:ext cx="3492500" cy="2041525"/>
          </a:xfrm>
          <a:prstGeom prst="rect">
            <a:avLst/>
          </a:prstGeom>
          <a:noFill/>
          <a:ln w="9525">
            <a:noFill/>
            <a:miter lim="800000"/>
            <a:headEnd/>
            <a:tailEnd/>
          </a:ln>
        </p:spPr>
      </p:pic>
      <p:sp>
        <p:nvSpPr>
          <p:cNvPr id="31751" name="Rectangle 8"/>
          <p:cNvSpPr>
            <a:spLocks noChangeArrowheads="1"/>
          </p:cNvSpPr>
          <p:nvPr/>
        </p:nvSpPr>
        <p:spPr bwMode="auto">
          <a:xfrm>
            <a:off x="4970463" y="5208588"/>
            <a:ext cx="1116012" cy="396875"/>
          </a:xfrm>
          <a:prstGeom prst="rect">
            <a:avLst/>
          </a:prstGeom>
          <a:solidFill>
            <a:srgbClr val="FFCC18"/>
          </a:solidFill>
          <a:ln w="9525">
            <a:noFill/>
            <a:miter lim="800000"/>
            <a:headEnd/>
            <a:tailEnd/>
          </a:ln>
        </p:spPr>
        <p:txBody>
          <a:bodyPr wrap="none" anchor="ctr">
            <a:spAutoFit/>
          </a:bodyPr>
          <a:lstStyle/>
          <a:p>
            <a:pPr algn="ctr" eaLnBrk="0" hangingPunct="0"/>
            <a:r>
              <a:rPr lang="en-US" sz="2000">
                <a:solidFill>
                  <a:schemeClr val="tx2"/>
                </a:solidFill>
              </a:rPr>
              <a:t>random</a:t>
            </a:r>
          </a:p>
        </p:txBody>
      </p:sp>
      <p:sp>
        <p:nvSpPr>
          <p:cNvPr id="31752" name="Rectangle 6"/>
          <p:cNvSpPr>
            <a:spLocks noChangeArrowheads="1"/>
          </p:cNvSpPr>
          <p:nvPr/>
        </p:nvSpPr>
        <p:spPr bwMode="auto">
          <a:xfrm>
            <a:off x="1093788" y="3836988"/>
            <a:ext cx="1228725" cy="396875"/>
          </a:xfrm>
          <a:prstGeom prst="rect">
            <a:avLst/>
          </a:prstGeom>
          <a:solidFill>
            <a:srgbClr val="FFCC18"/>
          </a:solidFill>
          <a:ln w="9525">
            <a:noFill/>
            <a:miter lim="800000"/>
            <a:headEnd/>
            <a:tailEnd/>
          </a:ln>
        </p:spPr>
        <p:txBody>
          <a:bodyPr wrap="none" anchor="ctr">
            <a:spAutoFit/>
          </a:bodyPr>
          <a:lstStyle/>
          <a:p>
            <a:pPr algn="ctr" eaLnBrk="0" hangingPunct="0"/>
            <a:r>
              <a:rPr lang="en-US" sz="2000">
                <a:solidFill>
                  <a:schemeClr val="tx2"/>
                </a:solidFill>
              </a:rPr>
              <a:t>clumped</a:t>
            </a:r>
          </a:p>
        </p:txBody>
      </p:sp>
      <p:sp>
        <p:nvSpPr>
          <p:cNvPr id="380933" name="Rectangle 5"/>
          <p:cNvSpPr>
            <a:spLocks noChangeArrowheads="1"/>
          </p:cNvSpPr>
          <p:nvPr/>
        </p:nvSpPr>
        <p:spPr bwMode="auto">
          <a:xfrm>
            <a:off x="5241925" y="1906588"/>
            <a:ext cx="3700463" cy="1311275"/>
          </a:xfrm>
          <a:prstGeom prst="rect">
            <a:avLst/>
          </a:prstGeom>
          <a:solidFill>
            <a:schemeClr val="bg2"/>
          </a:solidFill>
          <a:ln w="9525">
            <a:noFill/>
            <a:miter lim="800000"/>
            <a:headEnd/>
            <a:tailEnd/>
          </a:ln>
          <a:effectLst>
            <a:outerShdw blurRad="63500" dist="35921" dir="2700000" algn="ctr" rotWithShape="0">
              <a:srgbClr val="000000"/>
            </a:outerShdw>
          </a:effectLst>
        </p:spPr>
        <p:txBody>
          <a:bodyPr>
            <a:spAutoFit/>
          </a:bodyPr>
          <a:lstStyle/>
          <a:p>
            <a:pPr eaLnBrk="0" hangingPunct="0">
              <a:defRPr/>
            </a:pPr>
            <a:r>
              <a:rPr lang="en-US" sz="2000">
                <a:solidFill>
                  <a:schemeClr val="tx2"/>
                </a:solidFill>
                <a:cs typeface="+mn-cs"/>
              </a:rPr>
              <a:t>Provides insight into the environmental associations </a:t>
            </a:r>
            <a:br>
              <a:rPr lang="en-US" sz="2000">
                <a:solidFill>
                  <a:schemeClr val="tx2"/>
                </a:solidFill>
                <a:cs typeface="+mn-cs"/>
              </a:rPr>
            </a:br>
            <a:r>
              <a:rPr lang="en-US" sz="2000">
                <a:solidFill>
                  <a:schemeClr val="tx2"/>
                </a:solidFill>
                <a:cs typeface="+mn-cs"/>
              </a:rPr>
              <a:t>&amp; social interactions of individuals in population</a:t>
            </a:r>
            <a:endParaRPr lang="en-US" sz="1800">
              <a:solidFill>
                <a:schemeClr val="tx2"/>
              </a:solidFill>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13"/>
          <p:cNvSpPr/>
          <p:nvPr/>
        </p:nvSpPr>
        <p:spPr>
          <a:xfrm>
            <a:off x="4330700" y="838200"/>
            <a:ext cx="4559300" cy="5829300"/>
          </a:xfrm>
          <a:prstGeom prst="rect">
            <a:avLst/>
          </a:prstGeom>
          <a:solidFill>
            <a:srgbClr val="FFFFFF"/>
          </a:solid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37890" name="Rectangle 2"/>
          <p:cNvSpPr>
            <a:spLocks noGrp="1" noChangeArrowheads="1"/>
          </p:cNvSpPr>
          <p:nvPr>
            <p:ph type="title"/>
          </p:nvPr>
        </p:nvSpPr>
        <p:spPr>
          <a:xfrm>
            <a:off x="-228600" y="0"/>
            <a:ext cx="6350000" cy="914400"/>
          </a:xfrm>
        </p:spPr>
        <p:txBody>
          <a:bodyPr/>
          <a:lstStyle/>
          <a:p>
            <a:r>
              <a:rPr lang="en-US" smtClean="0">
                <a:ea typeface="ＭＳ Ｐゴシック"/>
                <a:cs typeface="ＭＳ Ｐゴシック"/>
              </a:rPr>
              <a:t>Population Size</a:t>
            </a:r>
          </a:p>
        </p:txBody>
      </p:sp>
      <p:sp>
        <p:nvSpPr>
          <p:cNvPr id="37891" name="Rectangle 4" descr="Rectangle: Click to edit Master text styles&#10;Second level&#10;Third level&#10;Fourth level&#10;Fifth level"/>
          <p:cNvSpPr>
            <a:spLocks noGrp="1" noChangeArrowheads="1"/>
          </p:cNvSpPr>
          <p:nvPr>
            <p:ph type="body" idx="1"/>
          </p:nvPr>
        </p:nvSpPr>
        <p:spPr>
          <a:xfrm>
            <a:off x="320675" y="1017588"/>
            <a:ext cx="4191000" cy="5307012"/>
          </a:xfrm>
        </p:spPr>
        <p:txBody>
          <a:bodyPr/>
          <a:lstStyle/>
          <a:p>
            <a:r>
              <a:rPr lang="en-US" dirty="0" smtClean="0">
                <a:ea typeface="ＭＳ Ｐゴシック"/>
                <a:cs typeface="ＭＳ Ｐゴシック"/>
              </a:rPr>
              <a:t>Changes to population size</a:t>
            </a:r>
          </a:p>
          <a:p>
            <a:r>
              <a:rPr lang="en-US" dirty="0" smtClean="0">
                <a:ea typeface="ＭＳ Ｐゴシック"/>
                <a:cs typeface="ＭＳ Ｐゴシック"/>
              </a:rPr>
              <a:t>(4 factors)-</a:t>
            </a:r>
          </a:p>
          <a:p>
            <a:pPr lvl="1"/>
            <a:r>
              <a:rPr lang="en-US" dirty="0" smtClean="0">
                <a:ea typeface="ＭＳ Ｐゴシック"/>
              </a:rPr>
              <a:t>adding &amp; removing individuals from a population</a:t>
            </a:r>
          </a:p>
          <a:p>
            <a:pPr lvl="2"/>
            <a:r>
              <a:rPr lang="en-US" dirty="0" smtClean="0">
                <a:ea typeface="ＭＳ Ｐゴシック"/>
              </a:rPr>
              <a:t>1)Birth (B)</a:t>
            </a:r>
          </a:p>
          <a:p>
            <a:pPr lvl="2"/>
            <a:r>
              <a:rPr lang="en-US" dirty="0" smtClean="0">
                <a:ea typeface="ＭＳ Ｐゴシック"/>
              </a:rPr>
              <a:t>2)Death (D)</a:t>
            </a:r>
          </a:p>
          <a:p>
            <a:pPr lvl="2"/>
            <a:r>
              <a:rPr lang="en-US" dirty="0" smtClean="0">
                <a:ea typeface="ＭＳ Ｐゴシック"/>
              </a:rPr>
              <a:t>3)Immigration (I)</a:t>
            </a:r>
          </a:p>
          <a:p>
            <a:pPr lvl="2"/>
            <a:r>
              <a:rPr lang="en-US" dirty="0" smtClean="0">
                <a:ea typeface="ＭＳ Ｐゴシック"/>
              </a:rPr>
              <a:t>4)Emigration (E)</a:t>
            </a:r>
          </a:p>
        </p:txBody>
      </p:sp>
      <p:grpSp>
        <p:nvGrpSpPr>
          <p:cNvPr id="5" name="Group 12"/>
          <p:cNvGrpSpPr>
            <a:grpSpLocks/>
          </p:cNvGrpSpPr>
          <p:nvPr/>
        </p:nvGrpSpPr>
        <p:grpSpPr bwMode="auto">
          <a:xfrm>
            <a:off x="4381500" y="863600"/>
            <a:ext cx="4419600" cy="5719763"/>
            <a:chOff x="1200" y="432"/>
            <a:chExt cx="2784" cy="3603"/>
          </a:xfrm>
          <a:solidFill>
            <a:schemeClr val="bg1"/>
          </a:solidFill>
        </p:grpSpPr>
        <p:pic>
          <p:nvPicPr>
            <p:cNvPr id="6" name="Picture 4"/>
            <p:cNvPicPr>
              <a:picLocks noChangeAspect="1" noChangeArrowheads="1"/>
            </p:cNvPicPr>
            <p:nvPr/>
          </p:nvPicPr>
          <p:blipFill>
            <a:blip r:embed="rId3"/>
            <a:srcRect/>
            <a:stretch>
              <a:fillRect/>
            </a:stretch>
          </p:blipFill>
          <p:spPr bwMode="auto">
            <a:xfrm>
              <a:off x="1751" y="669"/>
              <a:ext cx="2154" cy="3105"/>
            </a:xfrm>
            <a:prstGeom prst="rect">
              <a:avLst/>
            </a:prstGeom>
            <a:grpFill/>
            <a:ln w="9525">
              <a:noFill/>
              <a:miter lim="800000"/>
              <a:headEnd/>
              <a:tailEnd/>
            </a:ln>
          </p:spPr>
        </p:pic>
        <p:sp>
          <p:nvSpPr>
            <p:cNvPr id="7" name="Text Box 5"/>
            <p:cNvSpPr txBox="1">
              <a:spLocks noChangeArrowheads="1"/>
            </p:cNvSpPr>
            <p:nvPr/>
          </p:nvSpPr>
          <p:spPr bwMode="auto">
            <a:xfrm>
              <a:off x="1200" y="432"/>
              <a:ext cx="1724" cy="366"/>
            </a:xfrm>
            <a:prstGeom prst="rect">
              <a:avLst/>
            </a:prstGeom>
            <a:grpFill/>
            <a:ln w="25400">
              <a:noFill/>
              <a:miter lim="800000"/>
              <a:headEnd/>
              <a:tailEnd/>
            </a:ln>
          </p:spPr>
          <p:txBody>
            <a:bodyPr lIns="92075" tIns="46038" rIns="92075" bIns="46038" anchor="ctr">
              <a:spAutoFit/>
            </a:bodyPr>
            <a:lstStyle/>
            <a:p>
              <a:pPr algn="ctr" eaLnBrk="0" hangingPunct="0">
                <a:defRPr/>
              </a:pPr>
              <a:r>
                <a:rPr kumimoji="1" lang="en-US" sz="1600">
                  <a:cs typeface="+mn-cs"/>
                </a:rPr>
                <a:t>Births and immigration add individuals to a population.</a:t>
              </a:r>
            </a:p>
          </p:txBody>
        </p:sp>
        <p:sp>
          <p:nvSpPr>
            <p:cNvPr id="8" name="Text Box 6"/>
            <p:cNvSpPr txBox="1">
              <a:spLocks noChangeArrowheads="1"/>
            </p:cNvSpPr>
            <p:nvPr/>
          </p:nvSpPr>
          <p:spPr bwMode="auto">
            <a:xfrm>
              <a:off x="2298" y="943"/>
              <a:ext cx="486" cy="212"/>
            </a:xfrm>
            <a:prstGeom prst="rect">
              <a:avLst/>
            </a:prstGeom>
            <a:grpFill/>
            <a:ln w="25400">
              <a:noFill/>
              <a:miter lim="800000"/>
              <a:headEnd/>
              <a:tailEnd/>
            </a:ln>
          </p:spPr>
          <p:txBody>
            <a:bodyPr wrap="none" lIns="92075" tIns="46038" rIns="92075" bIns="46038" anchor="ctr">
              <a:spAutoFit/>
            </a:bodyPr>
            <a:lstStyle/>
            <a:p>
              <a:pPr algn="ctr" eaLnBrk="0" hangingPunct="0">
                <a:defRPr/>
              </a:pPr>
              <a:r>
                <a:rPr kumimoji="1" lang="en-US" sz="1600" b="1">
                  <a:cs typeface="+mn-cs"/>
                </a:rPr>
                <a:t>Births</a:t>
              </a:r>
            </a:p>
          </p:txBody>
        </p:sp>
        <p:sp>
          <p:nvSpPr>
            <p:cNvPr id="9" name="Text Box 7"/>
            <p:cNvSpPr txBox="1">
              <a:spLocks noChangeArrowheads="1"/>
            </p:cNvSpPr>
            <p:nvPr/>
          </p:nvSpPr>
          <p:spPr bwMode="auto">
            <a:xfrm>
              <a:off x="3038" y="942"/>
              <a:ext cx="850" cy="212"/>
            </a:xfrm>
            <a:prstGeom prst="rect">
              <a:avLst/>
            </a:prstGeom>
            <a:grpFill/>
            <a:ln w="25400">
              <a:noFill/>
              <a:miter lim="800000"/>
              <a:headEnd/>
              <a:tailEnd/>
            </a:ln>
          </p:spPr>
          <p:txBody>
            <a:bodyPr wrap="none" lIns="92075" tIns="46038" rIns="92075" bIns="46038" anchor="ctr">
              <a:spAutoFit/>
            </a:bodyPr>
            <a:lstStyle/>
            <a:p>
              <a:pPr algn="ctr" eaLnBrk="0" hangingPunct="0">
                <a:defRPr/>
              </a:pPr>
              <a:r>
                <a:rPr kumimoji="1" lang="en-US" sz="1600" b="1">
                  <a:cs typeface="+mn-cs"/>
                </a:rPr>
                <a:t>Immigration</a:t>
              </a:r>
            </a:p>
          </p:txBody>
        </p:sp>
        <p:sp>
          <p:nvSpPr>
            <p:cNvPr id="10" name="Text Box 8"/>
            <p:cNvSpPr txBox="1">
              <a:spLocks noChangeArrowheads="1"/>
            </p:cNvSpPr>
            <p:nvPr/>
          </p:nvSpPr>
          <p:spPr bwMode="auto">
            <a:xfrm>
              <a:off x="1385" y="1776"/>
              <a:ext cx="777" cy="366"/>
            </a:xfrm>
            <a:prstGeom prst="rect">
              <a:avLst/>
            </a:prstGeom>
            <a:grpFill/>
            <a:ln w="25400">
              <a:noFill/>
              <a:miter lim="800000"/>
              <a:headEnd/>
              <a:tailEnd/>
            </a:ln>
          </p:spPr>
          <p:txBody>
            <a:bodyPr wrap="none" lIns="92075" tIns="46038" rIns="92075" bIns="46038" anchor="ctr">
              <a:spAutoFit/>
            </a:bodyPr>
            <a:lstStyle/>
            <a:p>
              <a:pPr algn="ctr" eaLnBrk="0" hangingPunct="0">
                <a:defRPr/>
              </a:pPr>
              <a:r>
                <a:rPr kumimoji="1" lang="en-US" sz="1600" b="1">
                  <a:cs typeface="+mn-cs"/>
                </a:rPr>
                <a:t>PopuIation</a:t>
              </a:r>
              <a:br>
                <a:rPr kumimoji="1" lang="en-US" sz="1600" b="1">
                  <a:cs typeface="+mn-cs"/>
                </a:rPr>
              </a:br>
              <a:r>
                <a:rPr kumimoji="1" lang="en-US" sz="1600" b="1">
                  <a:cs typeface="+mn-cs"/>
                </a:rPr>
                <a:t>size</a:t>
              </a:r>
            </a:p>
          </p:txBody>
        </p:sp>
        <p:sp>
          <p:nvSpPr>
            <p:cNvPr id="11" name="Text Box 9"/>
            <p:cNvSpPr txBox="1">
              <a:spLocks noChangeArrowheads="1"/>
            </p:cNvSpPr>
            <p:nvPr/>
          </p:nvSpPr>
          <p:spPr bwMode="auto">
            <a:xfrm>
              <a:off x="1378" y="2986"/>
              <a:ext cx="785" cy="212"/>
            </a:xfrm>
            <a:prstGeom prst="rect">
              <a:avLst/>
            </a:prstGeom>
            <a:grpFill/>
            <a:ln w="25400">
              <a:noFill/>
              <a:miter lim="800000"/>
              <a:headEnd/>
              <a:tailEnd/>
            </a:ln>
          </p:spPr>
          <p:txBody>
            <a:bodyPr wrap="none" lIns="92075" tIns="46038" rIns="92075" bIns="46038" anchor="ctr">
              <a:spAutoFit/>
            </a:bodyPr>
            <a:lstStyle/>
            <a:p>
              <a:pPr algn="ctr" eaLnBrk="0" hangingPunct="0">
                <a:defRPr/>
              </a:pPr>
              <a:r>
                <a:rPr kumimoji="1" lang="en-US" sz="1600" b="1">
                  <a:cs typeface="+mn-cs"/>
                </a:rPr>
                <a:t>Emigration</a:t>
              </a:r>
            </a:p>
          </p:txBody>
        </p:sp>
        <p:sp>
          <p:nvSpPr>
            <p:cNvPr id="12" name="Text Box 10"/>
            <p:cNvSpPr txBox="1">
              <a:spLocks noChangeArrowheads="1"/>
            </p:cNvSpPr>
            <p:nvPr/>
          </p:nvSpPr>
          <p:spPr bwMode="auto">
            <a:xfrm>
              <a:off x="3106" y="3312"/>
              <a:ext cx="542" cy="212"/>
            </a:xfrm>
            <a:prstGeom prst="rect">
              <a:avLst/>
            </a:prstGeom>
            <a:grpFill/>
            <a:ln w="25400">
              <a:noFill/>
              <a:miter lim="800000"/>
              <a:headEnd/>
              <a:tailEnd/>
            </a:ln>
          </p:spPr>
          <p:txBody>
            <a:bodyPr wrap="none" lIns="92075" tIns="46038" rIns="92075" bIns="46038" anchor="ctr">
              <a:spAutoFit/>
            </a:bodyPr>
            <a:lstStyle/>
            <a:p>
              <a:pPr algn="ctr" eaLnBrk="0" hangingPunct="0">
                <a:defRPr/>
              </a:pPr>
              <a:r>
                <a:rPr kumimoji="1" lang="en-US" sz="1600" b="1">
                  <a:cs typeface="+mn-cs"/>
                </a:rPr>
                <a:t>Deaths</a:t>
              </a:r>
            </a:p>
          </p:txBody>
        </p:sp>
        <p:sp>
          <p:nvSpPr>
            <p:cNvPr id="13" name="Text Box 11"/>
            <p:cNvSpPr txBox="1">
              <a:spLocks noChangeArrowheads="1"/>
            </p:cNvSpPr>
            <p:nvPr/>
          </p:nvSpPr>
          <p:spPr bwMode="auto">
            <a:xfrm>
              <a:off x="2448" y="3515"/>
              <a:ext cx="1536" cy="520"/>
            </a:xfrm>
            <a:prstGeom prst="rect">
              <a:avLst/>
            </a:prstGeom>
            <a:grpFill/>
            <a:ln w="25400">
              <a:noFill/>
              <a:miter lim="800000"/>
              <a:headEnd/>
              <a:tailEnd/>
            </a:ln>
          </p:spPr>
          <p:txBody>
            <a:bodyPr lIns="92075" tIns="46038" rIns="92075" bIns="46038" anchor="ctr">
              <a:spAutoFit/>
            </a:bodyPr>
            <a:lstStyle/>
            <a:p>
              <a:pPr algn="ctr" eaLnBrk="0" hangingPunct="0">
                <a:defRPr/>
              </a:pPr>
              <a:r>
                <a:rPr kumimoji="1" lang="en-US" sz="1600">
                  <a:cs typeface="+mn-cs"/>
                </a:rPr>
                <a:t>Deaths and emigration remove individuals from a population.</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0"/>
            <a:ext cx="4660900" cy="1143000"/>
          </a:xfrm>
        </p:spPr>
        <p:txBody>
          <a:bodyPr/>
          <a:lstStyle/>
          <a:p>
            <a:r>
              <a:rPr lang="en-US" smtClean="0">
                <a:ea typeface="ＭＳ Ｐゴシック"/>
                <a:cs typeface="ＭＳ Ｐゴシック"/>
              </a:rPr>
              <a:t>Age structure</a:t>
            </a:r>
          </a:p>
        </p:txBody>
      </p:sp>
      <p:sp>
        <p:nvSpPr>
          <p:cNvPr id="46082" name="Rectangle 3" descr="Rectangle: Click to edit Master text styles&#10;Second level&#10;Third level&#10;Fourth level&#10;Fifth level"/>
          <p:cNvSpPr>
            <a:spLocks noGrp="1" noChangeArrowheads="1"/>
          </p:cNvSpPr>
          <p:nvPr>
            <p:ph type="body" idx="1"/>
          </p:nvPr>
        </p:nvSpPr>
        <p:spPr>
          <a:xfrm>
            <a:off x="544513" y="990600"/>
            <a:ext cx="8278812" cy="1327150"/>
          </a:xfrm>
        </p:spPr>
        <p:txBody>
          <a:bodyPr/>
          <a:lstStyle/>
          <a:p>
            <a:r>
              <a:rPr lang="en-US" smtClean="0">
                <a:ea typeface="ＭＳ Ｐゴシック"/>
                <a:cs typeface="ＭＳ Ｐゴシック"/>
              </a:rPr>
              <a:t>Relative number of individuals of each age</a:t>
            </a:r>
          </a:p>
        </p:txBody>
      </p:sp>
      <p:pic>
        <p:nvPicPr>
          <p:cNvPr id="450564" name="Picture 4" descr="52-22-AgeStructures-L"/>
          <p:cNvPicPr>
            <a:picLocks noChangeAspect="1" noChangeArrowheads="1"/>
          </p:cNvPicPr>
          <p:nvPr/>
        </p:nvPicPr>
        <p:blipFill>
          <a:blip r:embed="rId3"/>
          <a:srcRect b="4800"/>
          <a:stretch>
            <a:fillRect/>
          </a:stretch>
        </p:blipFill>
        <p:spPr bwMode="auto">
          <a:xfrm>
            <a:off x="735013" y="2681288"/>
            <a:ext cx="7624762" cy="4081462"/>
          </a:xfrm>
          <a:prstGeom prst="rect">
            <a:avLst/>
          </a:prstGeom>
          <a:noFill/>
          <a:effectLst>
            <a:outerShdw blurRad="50800" dist="38100" dir="2700000" algn="br">
              <a:srgbClr val="000000">
                <a:alpha val="43000"/>
              </a:srgbClr>
            </a:outerShdw>
          </a:effectLst>
        </p:spPr>
      </p:pic>
      <p:sp>
        <p:nvSpPr>
          <p:cNvPr id="46084" name="Rectangle 5" descr="Rectangle: Click to edit Master text styles&#10;Second level&#10;Third level&#10;Fourth level&#10;Fifth level"/>
          <p:cNvSpPr>
            <a:spLocks noChangeArrowheads="1"/>
          </p:cNvSpPr>
          <p:nvPr/>
        </p:nvSpPr>
        <p:spPr bwMode="auto">
          <a:xfrm>
            <a:off x="1412875" y="1785938"/>
            <a:ext cx="6318250" cy="647700"/>
          </a:xfrm>
          <a:prstGeom prst="rect">
            <a:avLst/>
          </a:prstGeom>
          <a:solidFill>
            <a:srgbClr val="FFCC18"/>
          </a:solidFill>
          <a:ln w="9525">
            <a:noFill/>
            <a:miter lim="800000"/>
            <a:headEnd/>
            <a:tailEnd/>
          </a:ln>
        </p:spPr>
        <p:txBody>
          <a:bodyPr/>
          <a:lstStyle/>
          <a:p>
            <a:pPr>
              <a:lnSpc>
                <a:spcPct val="90000"/>
              </a:lnSpc>
              <a:spcBef>
                <a:spcPct val="20000"/>
              </a:spcBef>
              <a:buClr>
                <a:srgbClr val="0F116A"/>
              </a:buClr>
              <a:buSzPct val="120000"/>
              <a:buFont typeface="Wingdings" pitchFamily="2" charset="2"/>
              <a:buNone/>
            </a:pPr>
            <a:r>
              <a:rPr lang="en-US" sz="2000">
                <a:solidFill>
                  <a:srgbClr val="0F116A"/>
                </a:solidFill>
              </a:rPr>
              <a:t>What do these data imply about population growth in these countries?</a:t>
            </a:r>
          </a:p>
        </p:txBody>
      </p:sp>
      <p:sp>
        <p:nvSpPr>
          <p:cNvPr id="450566" name="Rectangle 6"/>
          <p:cNvSpPr>
            <a:spLocks noChangeArrowheads="1"/>
          </p:cNvSpPr>
          <p:nvPr/>
        </p:nvSpPr>
        <p:spPr bwMode="auto">
          <a:xfrm>
            <a:off x="400050" y="4953000"/>
            <a:ext cx="8329613" cy="822325"/>
          </a:xfrm>
          <a:prstGeom prst="rect">
            <a:avLst/>
          </a:prstGeom>
          <a:solidFill>
            <a:srgbClr val="FF0000">
              <a:alpha val="29019"/>
            </a:srgbClr>
          </a:solidFill>
          <a:ln w="9525">
            <a:noFill/>
            <a:miter lim="800000"/>
            <a:headEnd/>
            <a:tailEnd/>
          </a:ln>
        </p:spPr>
        <p:txBody>
          <a:bodyPr wrap="none" anchor="ctr"/>
          <a:lstStyle/>
          <a:p>
            <a:pPr algn="ctr" eaLnBrk="0" hangingPunct="0"/>
            <a:endParaRPr lang="en-US"/>
          </a:p>
        </p:txBody>
      </p:sp>
      <p:sp>
        <p:nvSpPr>
          <p:cNvPr id="450567" name="Rectangle 7"/>
          <p:cNvSpPr>
            <a:spLocks noChangeArrowheads="1"/>
          </p:cNvSpPr>
          <p:nvPr/>
        </p:nvSpPr>
        <p:spPr bwMode="auto">
          <a:xfrm>
            <a:off x="400050" y="5791200"/>
            <a:ext cx="8329613" cy="517525"/>
          </a:xfrm>
          <a:prstGeom prst="rect">
            <a:avLst/>
          </a:prstGeom>
          <a:solidFill>
            <a:srgbClr val="00FF00">
              <a:alpha val="29019"/>
            </a:srgbClr>
          </a:solidFill>
          <a:ln w="9525">
            <a:noFill/>
            <a:miter lim="800000"/>
            <a:headEnd/>
            <a:tailEnd/>
          </a:ln>
        </p:spPr>
        <p:txBody>
          <a:bodyPr wrap="none" anchor="ct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66"/>
                                        </p:tgtEl>
                                        <p:attrNameLst>
                                          <p:attrName>style.visibility</p:attrName>
                                        </p:attrNameLst>
                                      </p:cBhvr>
                                      <p:to>
                                        <p:strVal val="visible"/>
                                      </p:to>
                                    </p:set>
                                    <p:anim calcmode="lin" valueType="num">
                                      <p:cBhvr additive="base">
                                        <p:cTn id="7" dur="500" fill="hold"/>
                                        <p:tgtEl>
                                          <p:spTgt spid="450566"/>
                                        </p:tgtEl>
                                        <p:attrNameLst>
                                          <p:attrName>ppt_x</p:attrName>
                                        </p:attrNameLst>
                                      </p:cBhvr>
                                      <p:tavLst>
                                        <p:tav tm="0">
                                          <p:val>
                                            <p:strVal val="0-#ppt_w/2"/>
                                          </p:val>
                                        </p:tav>
                                        <p:tav tm="100000">
                                          <p:val>
                                            <p:strVal val="#ppt_x"/>
                                          </p:val>
                                        </p:tav>
                                      </p:tavLst>
                                    </p:anim>
                                    <p:anim calcmode="lin" valueType="num">
                                      <p:cBhvr additive="base">
                                        <p:cTn id="8" dur="500" fill="hold"/>
                                        <p:tgtEl>
                                          <p:spTgt spid="4505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67"/>
                                        </p:tgtEl>
                                        <p:attrNameLst>
                                          <p:attrName>style.visibility</p:attrName>
                                        </p:attrNameLst>
                                      </p:cBhvr>
                                      <p:to>
                                        <p:strVal val="visible"/>
                                      </p:to>
                                    </p:set>
                                    <p:anim calcmode="lin" valueType="num">
                                      <p:cBhvr additive="base">
                                        <p:cTn id="13" dur="500" fill="hold"/>
                                        <p:tgtEl>
                                          <p:spTgt spid="450567"/>
                                        </p:tgtEl>
                                        <p:attrNameLst>
                                          <p:attrName>ppt_x</p:attrName>
                                        </p:attrNameLst>
                                      </p:cBhvr>
                                      <p:tavLst>
                                        <p:tav tm="0">
                                          <p:val>
                                            <p:strVal val="0-#ppt_w/2"/>
                                          </p:val>
                                        </p:tav>
                                        <p:tav tm="100000">
                                          <p:val>
                                            <p:strVal val="#ppt_x"/>
                                          </p:val>
                                        </p:tav>
                                      </p:tavLst>
                                    </p:anim>
                                    <p:anim calcmode="lin" valueType="num">
                                      <p:cBhvr additive="base">
                                        <p:cTn id="14" dur="500" fill="hold"/>
                                        <p:tgtEl>
                                          <p:spTgt spid="450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6" grpId="0" animBg="1"/>
      <p:bldP spid="4505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5448300" cy="1143000"/>
          </a:xfrm>
        </p:spPr>
        <p:txBody>
          <a:bodyPr/>
          <a:lstStyle/>
          <a:p>
            <a:r>
              <a:rPr lang="en-US" smtClean="0">
                <a:ea typeface="ＭＳ Ｐゴシック"/>
                <a:cs typeface="ＭＳ Ｐゴシック"/>
              </a:rPr>
              <a:t>Survivorship curves</a:t>
            </a:r>
          </a:p>
        </p:txBody>
      </p:sp>
      <p:sp>
        <p:nvSpPr>
          <p:cNvPr id="48130" name="Rectangle 4" descr="Rectangle: Click to edit Master text styles&#10;Second level&#10;Third level&#10;Fourth level&#10;Fifth level"/>
          <p:cNvSpPr>
            <a:spLocks noGrp="1" noChangeArrowheads="1"/>
          </p:cNvSpPr>
          <p:nvPr>
            <p:ph type="body" idx="1"/>
          </p:nvPr>
        </p:nvSpPr>
        <p:spPr>
          <a:xfrm>
            <a:off x="838200" y="1371600"/>
            <a:ext cx="4730750" cy="571500"/>
          </a:xfrm>
        </p:spPr>
        <p:txBody>
          <a:bodyPr/>
          <a:lstStyle/>
          <a:p>
            <a:r>
              <a:rPr lang="en-US" smtClean="0">
                <a:ea typeface="ＭＳ Ｐゴシック"/>
                <a:cs typeface="ＭＳ Ｐゴシック"/>
              </a:rPr>
              <a:t>Generalized strategies</a:t>
            </a:r>
          </a:p>
        </p:txBody>
      </p:sp>
      <p:sp>
        <p:nvSpPr>
          <p:cNvPr id="393221" name="Rectangle 5"/>
          <p:cNvSpPr>
            <a:spLocks noChangeArrowheads="1"/>
          </p:cNvSpPr>
          <p:nvPr/>
        </p:nvSpPr>
        <p:spPr bwMode="auto">
          <a:xfrm>
            <a:off x="5715000" y="912813"/>
            <a:ext cx="3227388" cy="1096962"/>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spAutoFit/>
          </a:bodyPr>
          <a:lstStyle/>
          <a:p>
            <a:pPr>
              <a:spcBef>
                <a:spcPct val="20000"/>
              </a:spcBef>
              <a:buClr>
                <a:srgbClr val="0F116A"/>
              </a:buClr>
              <a:buSzPct val="120000"/>
              <a:buFont typeface="Wingdings" charset="2"/>
              <a:buNone/>
              <a:defRPr/>
            </a:pPr>
            <a:r>
              <a:rPr lang="en-US" sz="2200">
                <a:solidFill>
                  <a:srgbClr val="0F116A"/>
                </a:solidFill>
                <a:cs typeface="+mn-cs"/>
              </a:rPr>
              <a:t>What do these graphs tell about survival &amp; </a:t>
            </a:r>
            <a:br>
              <a:rPr lang="en-US" sz="2200">
                <a:solidFill>
                  <a:srgbClr val="0F116A"/>
                </a:solidFill>
                <a:cs typeface="+mn-cs"/>
              </a:rPr>
            </a:br>
            <a:r>
              <a:rPr lang="en-US" sz="2200">
                <a:solidFill>
                  <a:srgbClr val="0F116A"/>
                </a:solidFill>
                <a:cs typeface="+mn-cs"/>
              </a:rPr>
              <a:t>strategy of a species?</a:t>
            </a:r>
          </a:p>
        </p:txBody>
      </p:sp>
      <p:grpSp>
        <p:nvGrpSpPr>
          <p:cNvPr id="2" name="Group 25"/>
          <p:cNvGrpSpPr>
            <a:grpSpLocks/>
          </p:cNvGrpSpPr>
          <p:nvPr/>
        </p:nvGrpSpPr>
        <p:grpSpPr bwMode="auto">
          <a:xfrm>
            <a:off x="622300" y="1939925"/>
            <a:ext cx="5016500" cy="4783138"/>
            <a:chOff x="392" y="1222"/>
            <a:chExt cx="3160" cy="3013"/>
          </a:xfrm>
          <a:effectLst>
            <a:outerShdw blurRad="50800" dist="38100" dir="2700000" algn="br">
              <a:srgbClr val="000000">
                <a:alpha val="43000"/>
              </a:srgbClr>
            </a:outerShdw>
          </a:effectLst>
        </p:grpSpPr>
        <p:pic>
          <p:nvPicPr>
            <p:cNvPr id="393222" name="Picture 6"/>
            <p:cNvPicPr>
              <a:picLocks noChangeAspect="1" noChangeArrowheads="1"/>
            </p:cNvPicPr>
            <p:nvPr/>
          </p:nvPicPr>
          <p:blipFill>
            <a:blip r:embed="rId4"/>
            <a:srcRect l="11250" t="1500" r="11250"/>
            <a:stretch>
              <a:fillRect/>
            </a:stretch>
          </p:blipFill>
          <p:spPr bwMode="auto">
            <a:xfrm>
              <a:off x="392" y="1222"/>
              <a:ext cx="3160" cy="3013"/>
            </a:xfrm>
            <a:prstGeom prst="rect">
              <a:avLst/>
            </a:prstGeom>
            <a:noFill/>
            <a:ln w="9525">
              <a:noFill/>
              <a:miter lim="800000"/>
              <a:headEnd/>
              <a:tailEnd/>
            </a:ln>
          </p:spPr>
        </p:pic>
        <p:sp>
          <p:nvSpPr>
            <p:cNvPr id="393223" name="Rectangle 7"/>
            <p:cNvSpPr>
              <a:spLocks noChangeArrowheads="1"/>
            </p:cNvSpPr>
            <p:nvPr/>
          </p:nvSpPr>
          <p:spPr bwMode="auto">
            <a:xfrm>
              <a:off x="1041" y="3682"/>
              <a:ext cx="76"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0</a:t>
              </a:r>
              <a:endParaRPr lang="en-US" sz="1600">
                <a:cs typeface="+mn-cs"/>
              </a:endParaRPr>
            </a:p>
          </p:txBody>
        </p:sp>
        <p:sp>
          <p:nvSpPr>
            <p:cNvPr id="393224" name="Rectangle 8"/>
            <p:cNvSpPr>
              <a:spLocks noChangeArrowheads="1"/>
            </p:cNvSpPr>
            <p:nvPr/>
          </p:nvSpPr>
          <p:spPr bwMode="auto">
            <a:xfrm>
              <a:off x="1596" y="3682"/>
              <a:ext cx="151"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25</a:t>
              </a:r>
              <a:endParaRPr lang="en-US" sz="1600">
                <a:cs typeface="+mn-cs"/>
              </a:endParaRPr>
            </a:p>
          </p:txBody>
        </p:sp>
        <p:sp>
          <p:nvSpPr>
            <p:cNvPr id="393225" name="Rectangle 9"/>
            <p:cNvSpPr>
              <a:spLocks noChangeArrowheads="1"/>
            </p:cNvSpPr>
            <p:nvPr/>
          </p:nvSpPr>
          <p:spPr bwMode="auto">
            <a:xfrm>
              <a:off x="677" y="1386"/>
              <a:ext cx="303"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1000</a:t>
              </a:r>
              <a:endParaRPr lang="en-US" sz="1600">
                <a:cs typeface="+mn-cs"/>
              </a:endParaRPr>
            </a:p>
          </p:txBody>
        </p:sp>
        <p:sp>
          <p:nvSpPr>
            <p:cNvPr id="393226" name="Rectangle 10"/>
            <p:cNvSpPr>
              <a:spLocks noChangeArrowheads="1"/>
            </p:cNvSpPr>
            <p:nvPr/>
          </p:nvSpPr>
          <p:spPr bwMode="auto">
            <a:xfrm>
              <a:off x="753" y="2139"/>
              <a:ext cx="227"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100</a:t>
              </a:r>
              <a:endParaRPr lang="en-US" sz="1600">
                <a:cs typeface="+mn-cs"/>
              </a:endParaRPr>
            </a:p>
          </p:txBody>
        </p:sp>
        <p:sp>
          <p:nvSpPr>
            <p:cNvPr id="393227" name="Rectangle 11"/>
            <p:cNvSpPr>
              <a:spLocks noChangeArrowheads="1"/>
            </p:cNvSpPr>
            <p:nvPr/>
          </p:nvSpPr>
          <p:spPr bwMode="auto">
            <a:xfrm>
              <a:off x="2818" y="1429"/>
              <a:ext cx="461" cy="278"/>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Human</a:t>
              </a:r>
            </a:p>
            <a:p>
              <a:pPr eaLnBrk="0" hangingPunct="0">
                <a:lnSpc>
                  <a:spcPct val="85000"/>
                </a:lnSpc>
                <a:defRPr/>
              </a:pPr>
              <a:r>
                <a:rPr lang="en-US" sz="1700">
                  <a:solidFill>
                    <a:srgbClr val="000000"/>
                  </a:solidFill>
                  <a:cs typeface="+mn-cs"/>
                </a:rPr>
                <a:t>(type I)</a:t>
              </a:r>
              <a:endParaRPr lang="en-US" sz="1600">
                <a:cs typeface="+mn-cs"/>
              </a:endParaRPr>
            </a:p>
          </p:txBody>
        </p:sp>
        <p:sp>
          <p:nvSpPr>
            <p:cNvPr id="393228" name="Rectangle 12"/>
            <p:cNvSpPr>
              <a:spLocks noChangeArrowheads="1"/>
            </p:cNvSpPr>
            <p:nvPr/>
          </p:nvSpPr>
          <p:spPr bwMode="auto">
            <a:xfrm>
              <a:off x="2019" y="1872"/>
              <a:ext cx="484" cy="278"/>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Hydra</a:t>
              </a:r>
            </a:p>
            <a:p>
              <a:pPr eaLnBrk="0" hangingPunct="0">
                <a:lnSpc>
                  <a:spcPct val="85000"/>
                </a:lnSpc>
                <a:defRPr/>
              </a:pPr>
              <a:r>
                <a:rPr lang="en-US" sz="1700">
                  <a:solidFill>
                    <a:srgbClr val="000000"/>
                  </a:solidFill>
                  <a:cs typeface="+mn-cs"/>
                </a:rPr>
                <a:t>(type II)</a:t>
              </a:r>
              <a:endParaRPr lang="en-US" sz="1600">
                <a:cs typeface="+mn-cs"/>
              </a:endParaRPr>
            </a:p>
          </p:txBody>
        </p:sp>
        <p:sp>
          <p:nvSpPr>
            <p:cNvPr id="393229" name="Rectangle 13"/>
            <p:cNvSpPr>
              <a:spLocks noChangeArrowheads="1"/>
            </p:cNvSpPr>
            <p:nvPr/>
          </p:nvSpPr>
          <p:spPr bwMode="auto">
            <a:xfrm>
              <a:off x="1439" y="2670"/>
              <a:ext cx="521" cy="278"/>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Oyster</a:t>
              </a:r>
            </a:p>
            <a:p>
              <a:pPr eaLnBrk="0" hangingPunct="0">
                <a:lnSpc>
                  <a:spcPct val="85000"/>
                </a:lnSpc>
                <a:defRPr/>
              </a:pPr>
              <a:r>
                <a:rPr lang="en-US" sz="1700">
                  <a:solidFill>
                    <a:srgbClr val="000000"/>
                  </a:solidFill>
                  <a:cs typeface="+mn-cs"/>
                </a:rPr>
                <a:t>(type III)</a:t>
              </a:r>
              <a:endParaRPr lang="en-US" sz="1600">
                <a:cs typeface="+mn-cs"/>
              </a:endParaRPr>
            </a:p>
          </p:txBody>
        </p:sp>
        <p:sp>
          <p:nvSpPr>
            <p:cNvPr id="393230" name="Rectangle 14"/>
            <p:cNvSpPr>
              <a:spLocks noChangeArrowheads="1"/>
            </p:cNvSpPr>
            <p:nvPr/>
          </p:nvSpPr>
          <p:spPr bwMode="auto">
            <a:xfrm>
              <a:off x="829" y="2891"/>
              <a:ext cx="151"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10</a:t>
              </a:r>
              <a:endParaRPr lang="en-US" sz="1600">
                <a:cs typeface="+mn-cs"/>
              </a:endParaRPr>
            </a:p>
          </p:txBody>
        </p:sp>
        <p:sp>
          <p:nvSpPr>
            <p:cNvPr id="393231" name="Rectangle 15"/>
            <p:cNvSpPr>
              <a:spLocks noChangeArrowheads="1"/>
            </p:cNvSpPr>
            <p:nvPr/>
          </p:nvSpPr>
          <p:spPr bwMode="auto">
            <a:xfrm>
              <a:off x="904" y="3497"/>
              <a:ext cx="76"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1</a:t>
              </a:r>
              <a:endParaRPr lang="en-US" sz="1600">
                <a:cs typeface="+mn-cs"/>
              </a:endParaRPr>
            </a:p>
          </p:txBody>
        </p:sp>
        <p:sp>
          <p:nvSpPr>
            <p:cNvPr id="393232" name="Rectangle 16"/>
            <p:cNvSpPr>
              <a:spLocks noChangeArrowheads="1"/>
            </p:cNvSpPr>
            <p:nvPr/>
          </p:nvSpPr>
          <p:spPr bwMode="auto">
            <a:xfrm>
              <a:off x="2177" y="3682"/>
              <a:ext cx="151"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50</a:t>
              </a:r>
              <a:endParaRPr lang="en-US" sz="1600">
                <a:cs typeface="+mn-cs"/>
              </a:endParaRPr>
            </a:p>
          </p:txBody>
        </p:sp>
        <p:sp>
          <p:nvSpPr>
            <p:cNvPr id="393233" name="Rectangle 17"/>
            <p:cNvSpPr>
              <a:spLocks noChangeArrowheads="1"/>
            </p:cNvSpPr>
            <p:nvPr/>
          </p:nvSpPr>
          <p:spPr bwMode="auto">
            <a:xfrm>
              <a:off x="1249" y="3926"/>
              <a:ext cx="1927"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F116A"/>
                  </a:solidFill>
                  <a:cs typeface="+mn-cs"/>
                </a:rPr>
                <a:t>Percent of maximum life span</a:t>
              </a:r>
              <a:endParaRPr lang="en-US" sz="1600">
                <a:solidFill>
                  <a:srgbClr val="0F116A"/>
                </a:solidFill>
                <a:cs typeface="+mn-cs"/>
              </a:endParaRPr>
            </a:p>
          </p:txBody>
        </p:sp>
        <p:sp>
          <p:nvSpPr>
            <p:cNvPr id="393234" name="Rectangle 18"/>
            <p:cNvSpPr>
              <a:spLocks noChangeArrowheads="1"/>
            </p:cNvSpPr>
            <p:nvPr/>
          </p:nvSpPr>
          <p:spPr bwMode="auto">
            <a:xfrm>
              <a:off x="3229" y="3682"/>
              <a:ext cx="227"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100</a:t>
              </a:r>
              <a:endParaRPr lang="en-US" sz="1600">
                <a:cs typeface="+mn-cs"/>
              </a:endParaRPr>
            </a:p>
          </p:txBody>
        </p:sp>
        <p:sp>
          <p:nvSpPr>
            <p:cNvPr id="393235" name="Rectangle 19"/>
            <p:cNvSpPr>
              <a:spLocks noChangeArrowheads="1"/>
            </p:cNvSpPr>
            <p:nvPr/>
          </p:nvSpPr>
          <p:spPr bwMode="auto">
            <a:xfrm>
              <a:off x="2738" y="3682"/>
              <a:ext cx="151" cy="139"/>
            </a:xfrm>
            <a:prstGeom prst="rect">
              <a:avLst/>
            </a:prstGeom>
            <a:noFill/>
            <a:ln w="9525">
              <a:noFill/>
              <a:miter lim="800000"/>
              <a:headEnd/>
              <a:tailEnd/>
            </a:ln>
          </p:spPr>
          <p:txBody>
            <a:bodyPr wrap="none" lIns="0" tIns="0" rIns="0" bIns="0">
              <a:spAutoFit/>
            </a:bodyPr>
            <a:lstStyle/>
            <a:p>
              <a:pPr eaLnBrk="0" hangingPunct="0">
                <a:lnSpc>
                  <a:spcPct val="85000"/>
                </a:lnSpc>
                <a:defRPr/>
              </a:pPr>
              <a:r>
                <a:rPr lang="en-US" sz="1700">
                  <a:solidFill>
                    <a:srgbClr val="000000"/>
                  </a:solidFill>
                  <a:cs typeface="+mn-cs"/>
                </a:rPr>
                <a:t>75</a:t>
              </a:r>
              <a:endParaRPr lang="en-US" sz="1600">
                <a:cs typeface="+mn-cs"/>
              </a:endParaRPr>
            </a:p>
          </p:txBody>
        </p:sp>
        <p:sp>
          <p:nvSpPr>
            <p:cNvPr id="393236" name="Line 20"/>
            <p:cNvSpPr>
              <a:spLocks noChangeShapeType="1"/>
            </p:cNvSpPr>
            <p:nvPr/>
          </p:nvSpPr>
          <p:spPr bwMode="auto">
            <a:xfrm flipV="1">
              <a:off x="1239" y="2903"/>
              <a:ext cx="178" cy="134"/>
            </a:xfrm>
            <a:prstGeom prst="line">
              <a:avLst/>
            </a:prstGeom>
            <a:noFill/>
            <a:ln w="12700">
              <a:solidFill>
                <a:srgbClr val="000000"/>
              </a:solidFill>
              <a:round/>
              <a:headEnd/>
              <a:tailEnd/>
            </a:ln>
          </p:spPr>
          <p:txBody>
            <a:bodyPr/>
            <a:lstStyle/>
            <a:p>
              <a:pPr algn="ctr" eaLnBrk="0" hangingPunct="0">
                <a:defRPr/>
              </a:pPr>
              <a:endParaRPr lang="en-US">
                <a:cs typeface="+mn-cs"/>
              </a:endParaRPr>
            </a:p>
          </p:txBody>
        </p:sp>
        <p:sp>
          <p:nvSpPr>
            <p:cNvPr id="393237" name="Line 21"/>
            <p:cNvSpPr>
              <a:spLocks noChangeShapeType="1"/>
            </p:cNvSpPr>
            <p:nvPr/>
          </p:nvSpPr>
          <p:spPr bwMode="auto">
            <a:xfrm flipV="1">
              <a:off x="1838" y="2009"/>
              <a:ext cx="179" cy="134"/>
            </a:xfrm>
            <a:prstGeom prst="line">
              <a:avLst/>
            </a:prstGeom>
            <a:noFill/>
            <a:ln w="12700">
              <a:solidFill>
                <a:srgbClr val="000000"/>
              </a:solidFill>
              <a:round/>
              <a:headEnd/>
              <a:tailEnd/>
            </a:ln>
          </p:spPr>
          <p:txBody>
            <a:bodyPr/>
            <a:lstStyle/>
            <a:p>
              <a:pPr algn="ctr" eaLnBrk="0" hangingPunct="0">
                <a:defRPr/>
              </a:pPr>
              <a:endParaRPr lang="en-US">
                <a:cs typeface="+mn-cs"/>
              </a:endParaRPr>
            </a:p>
          </p:txBody>
        </p:sp>
        <p:sp>
          <p:nvSpPr>
            <p:cNvPr id="393238" name="Line 22"/>
            <p:cNvSpPr>
              <a:spLocks noChangeShapeType="1"/>
            </p:cNvSpPr>
            <p:nvPr/>
          </p:nvSpPr>
          <p:spPr bwMode="auto">
            <a:xfrm flipV="1">
              <a:off x="2668" y="1563"/>
              <a:ext cx="140" cy="108"/>
            </a:xfrm>
            <a:prstGeom prst="line">
              <a:avLst/>
            </a:prstGeom>
            <a:noFill/>
            <a:ln w="12700">
              <a:solidFill>
                <a:srgbClr val="000000"/>
              </a:solidFill>
              <a:round/>
              <a:headEnd/>
              <a:tailEnd/>
            </a:ln>
          </p:spPr>
          <p:txBody>
            <a:bodyPr/>
            <a:lstStyle/>
            <a:p>
              <a:pPr algn="ctr" eaLnBrk="0" hangingPunct="0">
                <a:defRPr/>
              </a:pPr>
              <a:endParaRPr lang="en-US">
                <a:cs typeface="+mn-cs"/>
              </a:endParaRPr>
            </a:p>
          </p:txBody>
        </p:sp>
        <p:sp>
          <p:nvSpPr>
            <p:cNvPr id="393239" name="Rectangle 23"/>
            <p:cNvSpPr>
              <a:spLocks noChangeArrowheads="1"/>
            </p:cNvSpPr>
            <p:nvPr/>
          </p:nvSpPr>
          <p:spPr bwMode="auto">
            <a:xfrm rot="16200000">
              <a:off x="-79" y="2500"/>
              <a:ext cx="1544" cy="197"/>
            </a:xfrm>
            <a:prstGeom prst="rect">
              <a:avLst/>
            </a:prstGeom>
            <a:noFill/>
            <a:ln w="9525">
              <a:noFill/>
              <a:miter lim="800000"/>
              <a:headEnd/>
              <a:tailEnd/>
            </a:ln>
            <a:effectLst/>
          </p:spPr>
          <p:txBody>
            <a:bodyPr wrap="none">
              <a:spAutoFit/>
            </a:bodyPr>
            <a:lstStyle/>
            <a:p>
              <a:pPr eaLnBrk="0" hangingPunct="0">
                <a:lnSpc>
                  <a:spcPct val="85000"/>
                </a:lnSpc>
                <a:defRPr/>
              </a:pPr>
              <a:r>
                <a:rPr lang="en-US" sz="1700">
                  <a:solidFill>
                    <a:srgbClr val="0F116A"/>
                  </a:solidFill>
                  <a:cs typeface="+mn-cs"/>
                </a:rPr>
                <a:t>Survival per thousand</a:t>
              </a:r>
            </a:p>
          </p:txBody>
        </p:sp>
      </p:grpSp>
      <p:sp>
        <p:nvSpPr>
          <p:cNvPr id="393242" name="Rectangle 26"/>
          <p:cNvSpPr>
            <a:spLocks noChangeArrowheads="1"/>
          </p:cNvSpPr>
          <p:nvPr/>
        </p:nvSpPr>
        <p:spPr bwMode="auto">
          <a:xfrm>
            <a:off x="5699125" y="2222500"/>
            <a:ext cx="3227388" cy="1096963"/>
          </a:xfrm>
          <a:prstGeom prst="rect">
            <a:avLst/>
          </a:prstGeom>
          <a:solidFill>
            <a:srgbClr val="008000"/>
          </a:solidFill>
          <a:ln w="9525">
            <a:noFill/>
            <a:miter lim="800000"/>
            <a:headEnd/>
            <a:tailEnd/>
          </a:ln>
          <a:effectLst>
            <a:outerShdw blurRad="63500" dist="35921" dir="2700000" algn="ctr" rotWithShape="0">
              <a:srgbClr val="000000"/>
            </a:outerShdw>
          </a:effectLst>
        </p:spPr>
        <p:txBody>
          <a:bodyPr>
            <a:spAutoFit/>
          </a:bodyPr>
          <a:lstStyle/>
          <a:p>
            <a:pPr marL="396875" indent="-396875">
              <a:spcBef>
                <a:spcPct val="20000"/>
              </a:spcBef>
              <a:buClr>
                <a:srgbClr val="0F116A"/>
              </a:buClr>
              <a:buSzPct val="120000"/>
              <a:buFont typeface="Wingdings" charset="2"/>
              <a:buNone/>
              <a:defRPr/>
            </a:pPr>
            <a:r>
              <a:rPr lang="en-US" sz="2200">
                <a:solidFill>
                  <a:schemeClr val="bg1"/>
                </a:solidFill>
                <a:cs typeface="+mn-cs"/>
              </a:rPr>
              <a:t>I.	High death rate in post-reproductive years</a:t>
            </a:r>
          </a:p>
        </p:txBody>
      </p:sp>
      <p:sp>
        <p:nvSpPr>
          <p:cNvPr id="393244" name="Rectangle 28"/>
          <p:cNvSpPr>
            <a:spLocks noChangeArrowheads="1"/>
          </p:cNvSpPr>
          <p:nvPr/>
        </p:nvSpPr>
        <p:spPr bwMode="auto">
          <a:xfrm>
            <a:off x="5699125" y="3532188"/>
            <a:ext cx="3227388" cy="1096962"/>
          </a:xfrm>
          <a:prstGeom prst="rect">
            <a:avLst/>
          </a:prstGeom>
          <a:solidFill>
            <a:schemeClr val="hlink"/>
          </a:solidFill>
          <a:ln w="9525">
            <a:noFill/>
            <a:miter lim="800000"/>
            <a:headEnd/>
            <a:tailEnd/>
          </a:ln>
          <a:effectLst>
            <a:outerShdw blurRad="63500" dist="35921" dir="2700000" algn="ctr" rotWithShape="0">
              <a:srgbClr val="000000"/>
            </a:outerShdw>
          </a:effectLst>
        </p:spPr>
        <p:txBody>
          <a:bodyPr>
            <a:spAutoFit/>
          </a:bodyPr>
          <a:lstStyle/>
          <a:p>
            <a:pPr marL="396875" indent="-396875">
              <a:spcBef>
                <a:spcPct val="20000"/>
              </a:spcBef>
              <a:buClr>
                <a:srgbClr val="0F116A"/>
              </a:buClr>
              <a:buSzPct val="120000"/>
              <a:buFont typeface="Wingdings" charset="2"/>
              <a:buNone/>
              <a:defRPr/>
            </a:pPr>
            <a:r>
              <a:rPr lang="en-US" sz="2200">
                <a:solidFill>
                  <a:schemeClr val="bg1"/>
                </a:solidFill>
                <a:cs typeface="+mn-cs"/>
              </a:rPr>
              <a:t>II.	Constant mortality rate throughout life span</a:t>
            </a:r>
          </a:p>
        </p:txBody>
      </p:sp>
      <p:sp>
        <p:nvSpPr>
          <p:cNvPr id="393245" name="Rectangle 29"/>
          <p:cNvSpPr>
            <a:spLocks noChangeArrowheads="1"/>
          </p:cNvSpPr>
          <p:nvPr/>
        </p:nvSpPr>
        <p:spPr bwMode="auto">
          <a:xfrm>
            <a:off x="5707063" y="4891088"/>
            <a:ext cx="3227387" cy="1766887"/>
          </a:xfrm>
          <a:prstGeom prst="rect">
            <a:avLst/>
          </a:prstGeom>
          <a:solidFill>
            <a:srgbClr val="DD0117"/>
          </a:solidFill>
          <a:ln w="9525">
            <a:noFill/>
            <a:miter lim="800000"/>
            <a:headEnd/>
            <a:tailEnd/>
          </a:ln>
          <a:effectLst>
            <a:outerShdw blurRad="63500" dist="35921" dir="2700000" algn="ctr" rotWithShape="0">
              <a:srgbClr val="000000"/>
            </a:outerShdw>
          </a:effectLst>
        </p:spPr>
        <p:txBody>
          <a:bodyPr>
            <a:spAutoFit/>
          </a:bodyPr>
          <a:lstStyle/>
          <a:p>
            <a:pPr marL="396875" indent="-396875">
              <a:spcBef>
                <a:spcPct val="20000"/>
              </a:spcBef>
              <a:buClr>
                <a:srgbClr val="0F116A"/>
              </a:buClr>
              <a:buSzPct val="120000"/>
              <a:buFont typeface="Wingdings" charset="2"/>
              <a:buNone/>
              <a:defRPr/>
            </a:pPr>
            <a:r>
              <a:rPr lang="en-US" sz="2200">
                <a:solidFill>
                  <a:schemeClr val="bg1"/>
                </a:solidFill>
                <a:cs typeface="+mn-cs"/>
              </a:rPr>
              <a:t>III.	Very high early mortality but the few survivors then live long (stay reproductive)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3221"/>
                                        </p:tgtEl>
                                        <p:attrNameLst>
                                          <p:attrName>style.visibility</p:attrName>
                                        </p:attrNameLst>
                                      </p:cBhvr>
                                      <p:to>
                                        <p:strVal val="visible"/>
                                      </p:to>
                                    </p:set>
                                    <p:anim calcmode="lin" valueType="num">
                                      <p:cBhvr additive="base">
                                        <p:cTn id="7" dur="500" fill="hold"/>
                                        <p:tgtEl>
                                          <p:spTgt spid="393221"/>
                                        </p:tgtEl>
                                        <p:attrNameLst>
                                          <p:attrName>ppt_x</p:attrName>
                                        </p:attrNameLst>
                                      </p:cBhvr>
                                      <p:tavLst>
                                        <p:tav tm="0">
                                          <p:val>
                                            <p:strVal val="0-#ppt_w/2"/>
                                          </p:val>
                                        </p:tav>
                                        <p:tav tm="100000">
                                          <p:val>
                                            <p:strVal val="#ppt_x"/>
                                          </p:val>
                                        </p:tav>
                                      </p:tavLst>
                                    </p:anim>
                                    <p:anim calcmode="lin" valueType="num">
                                      <p:cBhvr additive="base">
                                        <p:cTn id="8" dur="500" fill="hold"/>
                                        <p:tgtEl>
                                          <p:spTgt spid="3932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3242"/>
                                        </p:tgtEl>
                                        <p:attrNameLst>
                                          <p:attrName>style.visibility</p:attrName>
                                        </p:attrNameLst>
                                      </p:cBhvr>
                                      <p:to>
                                        <p:strVal val="visible"/>
                                      </p:to>
                                    </p:set>
                                    <p:anim calcmode="lin" valueType="num">
                                      <p:cBhvr additive="base">
                                        <p:cTn id="13" dur="500" fill="hold"/>
                                        <p:tgtEl>
                                          <p:spTgt spid="393242"/>
                                        </p:tgtEl>
                                        <p:attrNameLst>
                                          <p:attrName>ppt_x</p:attrName>
                                        </p:attrNameLst>
                                      </p:cBhvr>
                                      <p:tavLst>
                                        <p:tav tm="0">
                                          <p:val>
                                            <p:strVal val="0-#ppt_w/2"/>
                                          </p:val>
                                        </p:tav>
                                        <p:tav tm="100000">
                                          <p:val>
                                            <p:strVal val="#ppt_x"/>
                                          </p:val>
                                        </p:tav>
                                      </p:tavLst>
                                    </p:anim>
                                    <p:anim calcmode="lin" valueType="num">
                                      <p:cBhvr additive="base">
                                        <p:cTn id="14" dur="500" fill="hold"/>
                                        <p:tgtEl>
                                          <p:spTgt spid="393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3244"/>
                                        </p:tgtEl>
                                        <p:attrNameLst>
                                          <p:attrName>style.visibility</p:attrName>
                                        </p:attrNameLst>
                                      </p:cBhvr>
                                      <p:to>
                                        <p:strVal val="visible"/>
                                      </p:to>
                                    </p:set>
                                    <p:anim calcmode="lin" valueType="num">
                                      <p:cBhvr additive="base">
                                        <p:cTn id="19" dur="500" fill="hold"/>
                                        <p:tgtEl>
                                          <p:spTgt spid="393244"/>
                                        </p:tgtEl>
                                        <p:attrNameLst>
                                          <p:attrName>ppt_x</p:attrName>
                                        </p:attrNameLst>
                                      </p:cBhvr>
                                      <p:tavLst>
                                        <p:tav tm="0">
                                          <p:val>
                                            <p:strVal val="0-#ppt_w/2"/>
                                          </p:val>
                                        </p:tav>
                                        <p:tav tm="100000">
                                          <p:val>
                                            <p:strVal val="#ppt_x"/>
                                          </p:val>
                                        </p:tav>
                                      </p:tavLst>
                                    </p:anim>
                                    <p:anim calcmode="lin" valueType="num">
                                      <p:cBhvr additive="base">
                                        <p:cTn id="20" dur="500" fill="hold"/>
                                        <p:tgtEl>
                                          <p:spTgt spid="393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3245"/>
                                        </p:tgtEl>
                                        <p:attrNameLst>
                                          <p:attrName>style.visibility</p:attrName>
                                        </p:attrNameLst>
                                      </p:cBhvr>
                                      <p:to>
                                        <p:strVal val="visible"/>
                                      </p:to>
                                    </p:set>
                                    <p:anim calcmode="lin" valueType="num">
                                      <p:cBhvr additive="base">
                                        <p:cTn id="25" dur="500" fill="hold"/>
                                        <p:tgtEl>
                                          <p:spTgt spid="393245"/>
                                        </p:tgtEl>
                                        <p:attrNameLst>
                                          <p:attrName>ppt_x</p:attrName>
                                        </p:attrNameLst>
                                      </p:cBhvr>
                                      <p:tavLst>
                                        <p:tav tm="0">
                                          <p:val>
                                            <p:strVal val="0-#ppt_w/2"/>
                                          </p:val>
                                        </p:tav>
                                        <p:tav tm="100000">
                                          <p:val>
                                            <p:strVal val="#ppt_x"/>
                                          </p:val>
                                        </p:tav>
                                      </p:tavLst>
                                    </p:anim>
                                    <p:anim calcmode="lin" valueType="num">
                                      <p:cBhvr additive="base">
                                        <p:cTn id="26" dur="500" fill="hold"/>
                                        <p:tgtEl>
                                          <p:spTgt spid="393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1" grpId="0" animBg="1" autoUpdateAnimBg="0"/>
      <p:bldP spid="393242" grpId="0" animBg="1" autoUpdateAnimBg="0"/>
      <p:bldP spid="393244" grpId="0" animBg="1" autoUpdateAnimBg="0"/>
      <p:bldP spid="39324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5287963" y="1295400"/>
            <a:ext cx="3703637" cy="2597150"/>
          </a:xfrm>
          <a:prstGeom prst="rect">
            <a:avLst/>
          </a:prstGeom>
          <a:noFill/>
          <a:ln w="9525">
            <a:noFill/>
            <a:miter lim="800000"/>
            <a:headEnd/>
            <a:tailEnd/>
          </a:ln>
        </p:spPr>
      </p:pic>
      <p:grpSp>
        <p:nvGrpSpPr>
          <p:cNvPr id="51202" name="Group 8"/>
          <p:cNvGrpSpPr>
            <a:grpSpLocks/>
          </p:cNvGrpSpPr>
          <p:nvPr/>
        </p:nvGrpSpPr>
        <p:grpSpPr bwMode="auto">
          <a:xfrm>
            <a:off x="3800475" y="3492500"/>
            <a:ext cx="2740025" cy="3271838"/>
            <a:chOff x="2663" y="1923"/>
            <a:chExt cx="2024" cy="2310"/>
          </a:xfrm>
        </p:grpSpPr>
        <p:pic>
          <p:nvPicPr>
            <p:cNvPr id="446470" name="Picture 6"/>
            <p:cNvPicPr>
              <a:picLocks noChangeAspect="1" noChangeArrowheads="1"/>
            </p:cNvPicPr>
            <p:nvPr/>
          </p:nvPicPr>
          <p:blipFill>
            <a:blip r:embed="rId4"/>
            <a:srcRect/>
            <a:stretch>
              <a:fillRect/>
            </a:stretch>
          </p:blipFill>
          <p:spPr bwMode="auto">
            <a:xfrm>
              <a:off x="2663" y="1923"/>
              <a:ext cx="1025" cy="2310"/>
            </a:xfrm>
            <a:prstGeom prst="rect">
              <a:avLst/>
            </a:prstGeom>
            <a:noFill/>
            <a:ln w="9525">
              <a:noFill/>
              <a:miter lim="800000"/>
              <a:headEnd/>
              <a:tailEnd/>
            </a:ln>
            <a:effectLst>
              <a:outerShdw blurRad="63500" dist="35921" dir="2700000" algn="ctr" rotWithShape="0">
                <a:srgbClr val="000000"/>
              </a:outerShdw>
            </a:effectLst>
          </p:spPr>
        </p:pic>
        <p:pic>
          <p:nvPicPr>
            <p:cNvPr id="446471" name="Picture 7"/>
            <p:cNvPicPr>
              <a:picLocks noChangeAspect="1" noChangeArrowheads="1"/>
            </p:cNvPicPr>
            <p:nvPr/>
          </p:nvPicPr>
          <p:blipFill>
            <a:blip r:embed="rId5"/>
            <a:srcRect/>
            <a:stretch>
              <a:fillRect/>
            </a:stretch>
          </p:blipFill>
          <p:spPr bwMode="auto">
            <a:xfrm>
              <a:off x="3668" y="1935"/>
              <a:ext cx="1019" cy="2298"/>
            </a:xfrm>
            <a:prstGeom prst="rect">
              <a:avLst/>
            </a:prstGeom>
            <a:noFill/>
            <a:ln w="9525">
              <a:noFill/>
              <a:miter lim="800000"/>
              <a:headEnd/>
              <a:tailEnd/>
            </a:ln>
            <a:effectLst>
              <a:outerShdw blurRad="63500" dist="35921" dir="2700000" algn="ctr" rotWithShape="0">
                <a:srgbClr val="000000"/>
              </a:outerShdw>
            </a:effectLst>
          </p:spPr>
        </p:pic>
      </p:grpSp>
      <p:sp>
        <p:nvSpPr>
          <p:cNvPr id="51203" name="Rectangle 2"/>
          <p:cNvSpPr>
            <a:spLocks noGrp="1" noChangeArrowheads="1"/>
          </p:cNvSpPr>
          <p:nvPr>
            <p:ph type="title"/>
          </p:nvPr>
        </p:nvSpPr>
        <p:spPr>
          <a:xfrm>
            <a:off x="0" y="0"/>
            <a:ext cx="6642100" cy="1143000"/>
          </a:xfrm>
        </p:spPr>
        <p:txBody>
          <a:bodyPr/>
          <a:lstStyle/>
          <a:p>
            <a:r>
              <a:rPr lang="en-US" smtClean="0">
                <a:ea typeface="ＭＳ Ｐゴシック"/>
                <a:cs typeface="ＭＳ Ｐゴシック"/>
              </a:rPr>
              <a:t>Reproductive strategies</a:t>
            </a:r>
          </a:p>
        </p:txBody>
      </p:sp>
      <p:sp>
        <p:nvSpPr>
          <p:cNvPr id="51204" name="Rectangle 3" descr="Rectangle: Click to edit Master text styles&#10;Second level&#10;Third level&#10;Fourth level&#10;Fifth level"/>
          <p:cNvSpPr>
            <a:spLocks noGrp="1" noChangeArrowheads="1"/>
          </p:cNvSpPr>
          <p:nvPr>
            <p:ph type="body" idx="1"/>
          </p:nvPr>
        </p:nvSpPr>
        <p:spPr>
          <a:xfrm>
            <a:off x="217488" y="1016000"/>
            <a:ext cx="5499100" cy="5221288"/>
          </a:xfrm>
        </p:spPr>
        <p:txBody>
          <a:bodyPr/>
          <a:lstStyle/>
          <a:p>
            <a:r>
              <a:rPr lang="en-US" sz="2600" u="sng" dirty="0" smtClean="0">
                <a:solidFill>
                  <a:srgbClr val="BC0013"/>
                </a:solidFill>
                <a:ea typeface="ＭＳ Ｐゴシック"/>
                <a:cs typeface="ＭＳ Ｐゴシック"/>
              </a:rPr>
              <a:t>K-selected</a:t>
            </a:r>
            <a:endParaRPr lang="en-US" sz="2600" dirty="0" smtClean="0">
              <a:ea typeface="ＭＳ Ｐゴシック"/>
              <a:cs typeface="ＭＳ Ｐゴシック"/>
            </a:endParaRPr>
          </a:p>
          <a:p>
            <a:pPr lvl="1"/>
            <a:r>
              <a:rPr lang="en-US" sz="2400" dirty="0" smtClean="0">
                <a:ea typeface="ＭＳ Ｐゴシック"/>
              </a:rPr>
              <a:t>late reproduction</a:t>
            </a:r>
          </a:p>
          <a:p>
            <a:pPr lvl="1"/>
            <a:r>
              <a:rPr lang="en-US" sz="2400" dirty="0" smtClean="0">
                <a:ea typeface="ＭＳ Ｐゴシック"/>
              </a:rPr>
              <a:t>few offspring</a:t>
            </a:r>
          </a:p>
          <a:p>
            <a:pPr lvl="1"/>
            <a:r>
              <a:rPr lang="en-US" sz="2400" dirty="0" smtClean="0">
                <a:ea typeface="ＭＳ Ｐゴシック"/>
              </a:rPr>
              <a:t>invest a lot in raising offspring</a:t>
            </a:r>
          </a:p>
          <a:p>
            <a:pPr lvl="2"/>
            <a:r>
              <a:rPr lang="en-US" sz="2500" dirty="0" smtClean="0">
                <a:ea typeface="ＭＳ Ｐゴシック"/>
              </a:rPr>
              <a:t>Primates (us)</a:t>
            </a:r>
          </a:p>
          <a:p>
            <a:pPr lvl="2"/>
            <a:r>
              <a:rPr lang="en-US" sz="2500" dirty="0" smtClean="0">
                <a:ea typeface="ＭＳ Ｐゴシック"/>
              </a:rPr>
              <a:t>Big mammals</a:t>
            </a:r>
          </a:p>
          <a:p>
            <a:pPr>
              <a:buNone/>
            </a:pPr>
            <a:r>
              <a:rPr lang="en-US" sz="2600" u="sng" dirty="0" smtClean="0">
                <a:solidFill>
                  <a:srgbClr val="BC0013"/>
                </a:solidFill>
                <a:ea typeface="ＭＳ Ｐゴシック"/>
                <a:cs typeface="ＭＳ Ｐゴシック"/>
              </a:rPr>
              <a:t>    r-selected</a:t>
            </a:r>
            <a:endParaRPr lang="en-US" sz="2600" dirty="0" smtClean="0">
              <a:ea typeface="ＭＳ Ｐゴシック"/>
              <a:cs typeface="ＭＳ Ｐゴシック"/>
            </a:endParaRPr>
          </a:p>
          <a:p>
            <a:pPr lvl="1"/>
            <a:r>
              <a:rPr lang="en-US" sz="2400" dirty="0" smtClean="0">
                <a:ea typeface="ＭＳ Ｐゴシック"/>
              </a:rPr>
              <a:t>early reproduction</a:t>
            </a:r>
          </a:p>
          <a:p>
            <a:pPr lvl="1"/>
            <a:r>
              <a:rPr lang="en-US" sz="2400" dirty="0" smtClean="0">
                <a:ea typeface="ＭＳ Ｐゴシック"/>
              </a:rPr>
              <a:t>many offspring</a:t>
            </a:r>
          </a:p>
          <a:p>
            <a:pPr lvl="1"/>
            <a:r>
              <a:rPr lang="en-US" sz="2400" dirty="0" smtClean="0">
                <a:ea typeface="ＭＳ Ｐゴシック"/>
              </a:rPr>
              <a:t>little parental care</a:t>
            </a:r>
          </a:p>
          <a:p>
            <a:pPr lvl="2"/>
            <a:r>
              <a:rPr lang="en-US" sz="2500" dirty="0" smtClean="0">
                <a:ea typeface="ＭＳ Ｐゴシック"/>
              </a:rPr>
              <a:t>insects</a:t>
            </a:r>
          </a:p>
          <a:p>
            <a:pPr lvl="2"/>
            <a:r>
              <a:rPr lang="en-US" sz="2500" dirty="0" smtClean="0">
                <a:ea typeface="ＭＳ Ｐゴシック"/>
              </a:rPr>
              <a:t>many plants</a:t>
            </a:r>
          </a:p>
        </p:txBody>
      </p:sp>
      <p:sp>
        <p:nvSpPr>
          <p:cNvPr id="51205" name="Rectangle 10"/>
          <p:cNvSpPr>
            <a:spLocks noChangeArrowheads="1"/>
          </p:cNvSpPr>
          <p:nvPr/>
        </p:nvSpPr>
        <p:spPr bwMode="auto">
          <a:xfrm>
            <a:off x="7502525" y="3497263"/>
            <a:ext cx="1468438" cy="396875"/>
          </a:xfrm>
          <a:prstGeom prst="rect">
            <a:avLst/>
          </a:prstGeom>
          <a:solidFill>
            <a:srgbClr val="000000">
              <a:alpha val="50195"/>
            </a:srgbClr>
          </a:solidFill>
          <a:ln w="9525">
            <a:noFill/>
            <a:miter lim="800000"/>
            <a:headEnd/>
            <a:tailEnd/>
          </a:ln>
        </p:spPr>
        <p:txBody>
          <a:bodyPr wrap="none" anchor="ctr">
            <a:spAutoFit/>
          </a:bodyPr>
          <a:lstStyle/>
          <a:p>
            <a:pPr algn="r" eaLnBrk="0" hangingPunct="0"/>
            <a:r>
              <a:rPr lang="en-US" sz="2000">
                <a:solidFill>
                  <a:schemeClr val="bg1"/>
                </a:solidFill>
              </a:rPr>
              <a:t>K-selected</a:t>
            </a:r>
          </a:p>
        </p:txBody>
      </p:sp>
      <p:sp>
        <p:nvSpPr>
          <p:cNvPr id="51206" name="Rectangle 11"/>
          <p:cNvSpPr>
            <a:spLocks noChangeArrowheads="1"/>
          </p:cNvSpPr>
          <p:nvPr/>
        </p:nvSpPr>
        <p:spPr bwMode="auto">
          <a:xfrm>
            <a:off x="5149850" y="6308725"/>
            <a:ext cx="1384300" cy="396875"/>
          </a:xfrm>
          <a:prstGeom prst="rect">
            <a:avLst/>
          </a:prstGeom>
          <a:solidFill>
            <a:srgbClr val="000000">
              <a:alpha val="50195"/>
            </a:srgbClr>
          </a:solidFill>
          <a:ln w="9525">
            <a:noFill/>
            <a:miter lim="800000"/>
            <a:headEnd/>
            <a:tailEnd/>
          </a:ln>
        </p:spPr>
        <p:txBody>
          <a:bodyPr wrap="none" anchor="ctr">
            <a:spAutoFit/>
          </a:bodyPr>
          <a:lstStyle/>
          <a:p>
            <a:pPr algn="r" eaLnBrk="0" hangingPunct="0"/>
            <a:r>
              <a:rPr lang="en-US" sz="2000">
                <a:solidFill>
                  <a:schemeClr val="bg1"/>
                </a:solidFill>
              </a:rPr>
              <a:t>r-selected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6564</TotalTime>
  <Words>1139</Words>
  <Application>Microsoft Office PowerPoint</Application>
  <PresentationFormat>On-screen Show (4:3)</PresentationFormat>
  <Paragraphs>192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Factors that affect Population Size</vt:lpstr>
      <vt:lpstr>At risk populations</vt:lpstr>
      <vt:lpstr>PowerPoint Presentation</vt:lpstr>
      <vt:lpstr>Population Spacing</vt:lpstr>
      <vt:lpstr>Population Size</vt:lpstr>
      <vt:lpstr>Age structure</vt:lpstr>
      <vt:lpstr>Survivorship curves</vt:lpstr>
      <vt:lpstr>Reproductive strategies</vt:lpstr>
      <vt:lpstr>Exponential growth rate (J) curve -</vt:lpstr>
      <vt:lpstr>Introduced (Invasive) species – often J curve</vt:lpstr>
      <vt:lpstr>The Snakehead – A serious problem in the U.S. </vt:lpstr>
      <vt:lpstr>Logistic rate of growth – called an S curve</vt:lpstr>
      <vt:lpstr>Human population growth</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PopulationEcology 2010edit</dc:title>
  <dc:subject/>
  <dc:creator>Kim Foglia/David Knuffke</dc:creator>
  <cp:keywords/>
  <dc:description/>
  <cp:lastModifiedBy>tamara.pennington</cp:lastModifiedBy>
  <cp:revision>201</cp:revision>
  <cp:lastPrinted>2010-09-03T20:16:20Z</cp:lastPrinted>
  <dcterms:created xsi:type="dcterms:W3CDTF">2010-09-03T21:13:39Z</dcterms:created>
  <dcterms:modified xsi:type="dcterms:W3CDTF">2012-09-27T15:19:05Z</dcterms:modified>
  <cp:category/>
</cp:coreProperties>
</file>