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4" r:id="rId3"/>
    <p:sldId id="275" r:id="rId4"/>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7" r:id="rId21"/>
    <p:sldId id="279" r:id="rId22"/>
    <p:sldId id="280" r:id="rId23"/>
    <p:sldId id="272" r:id="rId24"/>
    <p:sldId id="273" r:id="rId25"/>
    <p:sldId id="278"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2D96297-39FF-4C21-BADE-DE8DF000D9C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D96297-39FF-4C21-BADE-DE8DF000D9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D96297-39FF-4C21-BADE-DE8DF000D9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D96297-39FF-4C21-BADE-DE8DF000D9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D96297-39FF-4C21-BADE-DE8DF000D9C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D96297-39FF-4C21-BADE-DE8DF000D9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2D96297-39FF-4C21-BADE-DE8DF000D9C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2D96297-39FF-4C21-BADE-DE8DF000D9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2D96297-39FF-4C21-BADE-DE8DF000D9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B74A9F-41CA-4590-81FF-C0C098BB8648}" type="datetimeFigureOut">
              <a:rPr lang="en-US" smtClean="0"/>
              <a:pPr/>
              <a:t>10/7/2014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D96297-39FF-4C21-BADE-DE8DF000D9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DB74A9F-41CA-4590-81FF-C0C098BB8648}" type="datetimeFigureOut">
              <a:rPr lang="en-US" smtClean="0"/>
              <a:pPr/>
              <a:t>10/7/2014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2D96297-39FF-4C21-BADE-DE8DF000D9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DB74A9F-41CA-4590-81FF-C0C098BB8648}" type="datetimeFigureOut">
              <a:rPr lang="en-US" smtClean="0"/>
              <a:pPr/>
              <a:t>10/7/2014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2D96297-39FF-4C21-BADE-DE8DF000D9C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0/01/Bee_pollinating_a_flower.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kubagi.net/"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v.youku.com/v_show/id_XMjk1OTYxMTg0.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Interactions – several species living together!</a:t>
            </a:r>
            <a:br>
              <a:rPr lang="en-US" dirty="0" smtClean="0"/>
            </a:br>
            <a:endParaRPr lang="en-US" dirty="0"/>
          </a:p>
        </p:txBody>
      </p:sp>
      <p:sp>
        <p:nvSpPr>
          <p:cNvPr id="3" name="Subtitle 2"/>
          <p:cNvSpPr>
            <a:spLocks noGrp="1"/>
          </p:cNvSpPr>
          <p:nvPr>
            <p:ph type="subTitle" idx="1"/>
          </p:nvPr>
        </p:nvSpPr>
        <p:spPr/>
        <p:txBody>
          <a:bodyPr/>
          <a:lstStyle/>
          <a:p>
            <a:r>
              <a:rPr lang="en-US" dirty="0" smtClean="0"/>
              <a:t>Ch. 4</a:t>
            </a:r>
            <a:endParaRPr lang="en-US" dirty="0"/>
          </a:p>
        </p:txBody>
      </p:sp>
      <p:pic>
        <p:nvPicPr>
          <p:cNvPr id="4098" name="Picture 2" descr="http://www.wildlife-pictures-online.com/image-files/impala_knp-9113_blog.jpg"/>
          <p:cNvPicPr>
            <a:picLocks noChangeAspect="1" noChangeArrowheads="1"/>
          </p:cNvPicPr>
          <p:nvPr/>
        </p:nvPicPr>
        <p:blipFill>
          <a:blip r:embed="rId2" cstate="print"/>
          <a:srcRect/>
          <a:stretch>
            <a:fillRect/>
          </a:stretch>
        </p:blipFill>
        <p:spPr bwMode="auto">
          <a:xfrm>
            <a:off x="2438400" y="381000"/>
            <a:ext cx="3854450" cy="314663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 pollinating flower:</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File:Bee pollinating a flower.jpg">
            <a:hlinkClick r:id="rId2"/>
          </p:cNvPr>
          <p:cNvPicPr>
            <a:picLocks noChangeAspect="1" noChangeArrowheads="1"/>
          </p:cNvPicPr>
          <p:nvPr/>
        </p:nvPicPr>
        <p:blipFill>
          <a:blip r:embed="rId3" cstate="print"/>
          <a:srcRect/>
          <a:stretch>
            <a:fillRect/>
          </a:stretch>
        </p:blipFill>
        <p:spPr bwMode="auto">
          <a:xfrm>
            <a:off x="1295400" y="1608962"/>
            <a:ext cx="7010400" cy="52490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Bromeliad on tree:(epiphyte)</a:t>
            </a:r>
            <a:endParaRPr lang="en-US" dirty="0"/>
          </a:p>
        </p:txBody>
      </p:sp>
      <p:sp>
        <p:nvSpPr>
          <p:cNvPr id="3" name="Content Placeholder 2"/>
          <p:cNvSpPr>
            <a:spLocks noGrp="1"/>
          </p:cNvSpPr>
          <p:nvPr>
            <p:ph idx="1"/>
          </p:nvPr>
        </p:nvSpPr>
        <p:spPr/>
        <p:txBody>
          <a:bodyPr/>
          <a:lstStyle/>
          <a:p>
            <a:endParaRPr lang="en-US" dirty="0"/>
          </a:p>
        </p:txBody>
      </p:sp>
      <p:pic>
        <p:nvPicPr>
          <p:cNvPr id="20482" name="Picture 2" descr="http://www.baliorchidgardens.com/images/Bromeliad_garden_2.JPG"/>
          <p:cNvPicPr>
            <a:picLocks noChangeAspect="1" noChangeArrowheads="1"/>
          </p:cNvPicPr>
          <p:nvPr/>
        </p:nvPicPr>
        <p:blipFill>
          <a:blip r:embed="rId2" cstate="print"/>
          <a:srcRect/>
          <a:stretch>
            <a:fillRect/>
          </a:stretch>
        </p:blipFill>
        <p:spPr bwMode="auto">
          <a:xfrm>
            <a:off x="2133600" y="1600200"/>
            <a:ext cx="3810000" cy="49816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lamprey and fish:</a:t>
            </a:r>
            <a:endParaRPr lang="en-US" dirty="0"/>
          </a:p>
        </p:txBody>
      </p:sp>
      <p:sp>
        <p:nvSpPr>
          <p:cNvPr id="3" name="Content Placeholder 2"/>
          <p:cNvSpPr>
            <a:spLocks noGrp="1"/>
          </p:cNvSpPr>
          <p:nvPr>
            <p:ph idx="1"/>
          </p:nvPr>
        </p:nvSpPr>
        <p:spPr/>
        <p:txBody>
          <a:bodyPr/>
          <a:lstStyle/>
          <a:p>
            <a:endParaRPr lang="en-US"/>
          </a:p>
        </p:txBody>
      </p:sp>
      <p:pic>
        <p:nvPicPr>
          <p:cNvPr id="21506" name="Picture 2" descr="http://www.impactlab.com/wp-content/uploads/2009/07/sea_lamprey-251.jpg"/>
          <p:cNvPicPr>
            <a:picLocks noChangeAspect="1" noChangeArrowheads="1"/>
          </p:cNvPicPr>
          <p:nvPr/>
        </p:nvPicPr>
        <p:blipFill>
          <a:blip r:embed="rId2" cstate="print"/>
          <a:srcRect/>
          <a:stretch>
            <a:fillRect/>
          </a:stretch>
        </p:blipFill>
        <p:spPr bwMode="auto">
          <a:xfrm>
            <a:off x="1600200" y="2133600"/>
            <a:ext cx="5963708" cy="3733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shrimp and Gobi:</a:t>
            </a:r>
            <a:endParaRPr lang="en-US" dirty="0"/>
          </a:p>
        </p:txBody>
      </p:sp>
      <p:sp>
        <p:nvSpPr>
          <p:cNvPr id="3" name="Content Placeholder 2"/>
          <p:cNvSpPr>
            <a:spLocks noGrp="1"/>
          </p:cNvSpPr>
          <p:nvPr>
            <p:ph idx="1"/>
          </p:nvPr>
        </p:nvSpPr>
        <p:spPr/>
        <p:txBody>
          <a:bodyPr/>
          <a:lstStyle/>
          <a:p>
            <a:endParaRPr lang="en-US"/>
          </a:p>
        </p:txBody>
      </p:sp>
      <p:pic>
        <p:nvPicPr>
          <p:cNvPr id="22530" name="Picture 2" descr="http://graphics8.nytimes.com/images/2008/04/08/opinion/09judson-goby2.jpg"/>
          <p:cNvPicPr>
            <a:picLocks noChangeAspect="1" noChangeArrowheads="1"/>
          </p:cNvPicPr>
          <p:nvPr/>
        </p:nvPicPr>
        <p:blipFill>
          <a:blip r:embed="rId2" cstate="print"/>
          <a:srcRect/>
          <a:stretch>
            <a:fillRect/>
          </a:stretch>
        </p:blipFill>
        <p:spPr bwMode="auto">
          <a:xfrm>
            <a:off x="2895600" y="2024113"/>
            <a:ext cx="3200400" cy="41099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Tomato hornworm and wasp pupa:</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http://www.dreamstime.com/tomato-hornworm-with-wasp-eggs-thumb881436.jpg"/>
          <p:cNvPicPr>
            <a:picLocks noChangeAspect="1" noChangeArrowheads="1"/>
          </p:cNvPicPr>
          <p:nvPr/>
        </p:nvPicPr>
        <p:blipFill>
          <a:blip r:embed="rId2" cstate="print"/>
          <a:srcRect/>
          <a:stretch>
            <a:fillRect/>
          </a:stretch>
        </p:blipFill>
        <p:spPr bwMode="auto">
          <a:xfrm>
            <a:off x="2362200" y="2057400"/>
            <a:ext cx="4733636" cy="3124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Barnacle and whale:</a:t>
            </a:r>
            <a:endParaRPr lang="en-US" dirty="0"/>
          </a:p>
        </p:txBody>
      </p:sp>
      <p:sp>
        <p:nvSpPr>
          <p:cNvPr id="3" name="Content Placeholder 2"/>
          <p:cNvSpPr>
            <a:spLocks noGrp="1"/>
          </p:cNvSpPr>
          <p:nvPr>
            <p:ph idx="1"/>
          </p:nvPr>
        </p:nvSpPr>
        <p:spPr/>
        <p:txBody>
          <a:bodyPr/>
          <a:lstStyle/>
          <a:p>
            <a:endParaRPr lang="en-US"/>
          </a:p>
        </p:txBody>
      </p:sp>
      <p:pic>
        <p:nvPicPr>
          <p:cNvPr id="24578" name="Picture 2" descr="http://www.scienceline.org/wp-content/uploads/2010/03/whalebarnacles_orig-640x480.jpg"/>
          <p:cNvPicPr>
            <a:picLocks noChangeAspect="1" noChangeArrowheads="1"/>
          </p:cNvPicPr>
          <p:nvPr/>
        </p:nvPicPr>
        <p:blipFill>
          <a:blip r:embed="rId2" cstate="print"/>
          <a:srcRect/>
          <a:stretch>
            <a:fillRect/>
          </a:stretch>
        </p:blipFill>
        <p:spPr bwMode="auto">
          <a:xfrm>
            <a:off x="2133600" y="1752600"/>
            <a:ext cx="6096000"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Acacia tree and ants:</a:t>
            </a:r>
            <a:endParaRPr lang="en-US" dirty="0"/>
          </a:p>
        </p:txBody>
      </p:sp>
      <p:sp>
        <p:nvSpPr>
          <p:cNvPr id="3" name="Content Placeholder 2"/>
          <p:cNvSpPr>
            <a:spLocks noGrp="1"/>
          </p:cNvSpPr>
          <p:nvPr>
            <p:ph idx="1"/>
          </p:nvPr>
        </p:nvSpPr>
        <p:spPr/>
        <p:txBody>
          <a:bodyPr/>
          <a:lstStyle/>
          <a:p>
            <a:endParaRPr lang="en-US"/>
          </a:p>
        </p:txBody>
      </p:sp>
      <p:pic>
        <p:nvPicPr>
          <p:cNvPr id="25602" name="Picture 2" descr="http://www.mtu.edu/current/student_abroad/images/2005/cr_ants_tree_lg.jpg"/>
          <p:cNvPicPr>
            <a:picLocks noChangeAspect="1" noChangeArrowheads="1"/>
          </p:cNvPicPr>
          <p:nvPr/>
        </p:nvPicPr>
        <p:blipFill>
          <a:blip r:embed="rId2" cstate="print"/>
          <a:srcRect/>
          <a:stretch>
            <a:fillRect/>
          </a:stretch>
        </p:blipFill>
        <p:spPr bwMode="auto">
          <a:xfrm>
            <a:off x="1295400" y="1524000"/>
            <a:ext cx="6092825" cy="457144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Clown fish and </a:t>
            </a:r>
            <a:r>
              <a:rPr lang="en-US" dirty="0" err="1" smtClean="0"/>
              <a:t>anenome</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26626" name="Picture 2" descr="http://www.betterphoto.com/uploads/processed/0911/0903121203521clown44.jpg"/>
          <p:cNvPicPr>
            <a:picLocks noChangeAspect="1" noChangeArrowheads="1"/>
          </p:cNvPicPr>
          <p:nvPr/>
        </p:nvPicPr>
        <p:blipFill>
          <a:blip r:embed="rId2" cstate="print"/>
          <a:srcRect/>
          <a:stretch>
            <a:fillRect/>
          </a:stretch>
        </p:blipFill>
        <p:spPr bwMode="auto">
          <a:xfrm>
            <a:off x="762000" y="1295400"/>
            <a:ext cx="7620000" cy="50673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Tapeworm and human:</a:t>
            </a:r>
            <a:endParaRPr lang="en-US" dirty="0"/>
          </a:p>
        </p:txBody>
      </p:sp>
      <p:sp>
        <p:nvSpPr>
          <p:cNvPr id="3" name="Content Placeholder 2"/>
          <p:cNvSpPr>
            <a:spLocks noGrp="1"/>
          </p:cNvSpPr>
          <p:nvPr>
            <p:ph idx="1"/>
          </p:nvPr>
        </p:nvSpPr>
        <p:spPr/>
        <p:txBody>
          <a:bodyPr/>
          <a:lstStyle/>
          <a:p>
            <a:endParaRPr lang="en-US"/>
          </a:p>
        </p:txBody>
      </p:sp>
      <p:pic>
        <p:nvPicPr>
          <p:cNvPr id="27650" name="Picture 2" descr="http://petcaregt.com/blog/wp-content/uploads/2008/11/tapeworm.jpg"/>
          <p:cNvPicPr>
            <a:picLocks noChangeAspect="1" noChangeArrowheads="1"/>
          </p:cNvPicPr>
          <p:nvPr/>
        </p:nvPicPr>
        <p:blipFill>
          <a:blip r:embed="rId2" cstate="print"/>
          <a:srcRect/>
          <a:stretch>
            <a:fillRect/>
          </a:stretch>
        </p:blipFill>
        <p:spPr bwMode="auto">
          <a:xfrm>
            <a:off x="457200" y="2514600"/>
            <a:ext cx="4572000" cy="3086100"/>
          </a:xfrm>
          <a:prstGeom prst="rect">
            <a:avLst/>
          </a:prstGeom>
          <a:noFill/>
        </p:spPr>
      </p:pic>
      <p:pic>
        <p:nvPicPr>
          <p:cNvPr id="27652" name="Picture 4" descr="Picture of Tapeworm"/>
          <p:cNvPicPr>
            <a:picLocks noChangeAspect="1" noChangeArrowheads="1"/>
          </p:cNvPicPr>
          <p:nvPr/>
        </p:nvPicPr>
        <p:blipFill>
          <a:blip r:embed="rId3" cstate="print"/>
          <a:srcRect/>
          <a:stretch>
            <a:fillRect/>
          </a:stretch>
        </p:blipFill>
        <p:spPr bwMode="auto">
          <a:xfrm>
            <a:off x="3886200" y="4768976"/>
            <a:ext cx="2800350" cy="2104264"/>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384571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3215" y="3907155"/>
            <a:ext cx="24669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Cattle egret and water buffalo:</a:t>
            </a:r>
            <a:endParaRPr lang="en-US" dirty="0"/>
          </a:p>
        </p:txBody>
      </p:sp>
      <p:sp>
        <p:nvSpPr>
          <p:cNvPr id="3" name="Content Placeholder 2"/>
          <p:cNvSpPr>
            <a:spLocks noGrp="1"/>
          </p:cNvSpPr>
          <p:nvPr>
            <p:ph idx="1"/>
          </p:nvPr>
        </p:nvSpPr>
        <p:spPr/>
        <p:txBody>
          <a:bodyPr/>
          <a:lstStyle/>
          <a:p>
            <a:endParaRPr lang="en-US"/>
          </a:p>
        </p:txBody>
      </p:sp>
      <p:pic>
        <p:nvPicPr>
          <p:cNvPr id="28674" name="Picture 2" descr="GA10589, ANGELA SCOTT /Taxi"/>
          <p:cNvPicPr>
            <a:picLocks noChangeAspect="1" noChangeArrowheads="1"/>
          </p:cNvPicPr>
          <p:nvPr/>
        </p:nvPicPr>
        <p:blipFill>
          <a:blip r:embed="rId2" cstate="print"/>
          <a:srcRect/>
          <a:stretch>
            <a:fillRect/>
          </a:stretch>
        </p:blipFill>
        <p:spPr bwMode="auto">
          <a:xfrm>
            <a:off x="3124200" y="1447800"/>
            <a:ext cx="3190875" cy="48387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world climate? Sunlight and </a:t>
            </a:r>
            <a:r>
              <a:rPr lang="en-US" dirty="0" err="1" smtClean="0"/>
              <a:t>precip</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iteachbio.com/Life%20Science/Ecology/ClimateZones.png"/>
          <p:cNvPicPr>
            <a:picLocks noChangeAspect="1" noChangeArrowheads="1"/>
          </p:cNvPicPr>
          <p:nvPr/>
        </p:nvPicPr>
        <p:blipFill>
          <a:blip r:embed="rId2" cstate="print"/>
          <a:srcRect/>
          <a:stretch>
            <a:fillRect/>
          </a:stretch>
        </p:blipFill>
        <p:spPr bwMode="auto">
          <a:xfrm>
            <a:off x="609600" y="2590800"/>
            <a:ext cx="4892040" cy="3057526"/>
          </a:xfrm>
          <a:prstGeom prst="rect">
            <a:avLst/>
          </a:prstGeom>
          <a:noFill/>
        </p:spPr>
      </p:pic>
      <p:pic>
        <p:nvPicPr>
          <p:cNvPr id="1028" name="Picture 4" descr="http://library.thinkquest.org/18282/earth8.gif"/>
          <p:cNvPicPr>
            <a:picLocks noChangeAspect="1" noChangeArrowheads="1"/>
          </p:cNvPicPr>
          <p:nvPr/>
        </p:nvPicPr>
        <p:blipFill>
          <a:blip r:embed="rId3" cstate="print"/>
          <a:srcRect/>
          <a:stretch>
            <a:fillRect/>
          </a:stretch>
        </p:blipFill>
        <p:spPr bwMode="auto">
          <a:xfrm>
            <a:off x="5486400" y="2514600"/>
            <a:ext cx="3657600" cy="35909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crustacean devours the fish tongue and takes its’ place.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naturescrusaders.files.wordpress.com/2008/12/loudehttp-_wwwaustmusgovau_fishes_faq_images_tbiter2.jpg?w=300&amp;h=199"/>
          <p:cNvPicPr>
            <a:picLocks noChangeAspect="1" noChangeArrowheads="1"/>
          </p:cNvPicPr>
          <p:nvPr/>
        </p:nvPicPr>
        <p:blipFill>
          <a:blip r:embed="rId2" cstate="print"/>
          <a:srcRect/>
          <a:stretch>
            <a:fillRect/>
          </a:stretch>
        </p:blipFill>
        <p:spPr bwMode="auto">
          <a:xfrm>
            <a:off x="3124199" y="2514600"/>
            <a:ext cx="4267201" cy="3352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Greenland shark and copepod:</a:t>
            </a:r>
            <a:endParaRPr lang="en-US" dirty="0"/>
          </a:p>
        </p:txBody>
      </p:sp>
      <p:sp>
        <p:nvSpPr>
          <p:cNvPr id="3" name="Content Placeholder 2"/>
          <p:cNvSpPr>
            <a:spLocks noGrp="1"/>
          </p:cNvSpPr>
          <p:nvPr>
            <p:ph idx="1"/>
          </p:nvPr>
        </p:nvSpPr>
        <p:spPr/>
        <p:txBody>
          <a:bodyPr/>
          <a:lstStyle/>
          <a:p>
            <a:endParaRPr lang="en-US" dirty="0"/>
          </a:p>
        </p:txBody>
      </p:sp>
      <p:pic>
        <p:nvPicPr>
          <p:cNvPr id="36866" name="Picture 2" descr="http://creepyanimals.com/wordpress/wp-content/uploads/2010/01/greenland-shark-parasite.jpg"/>
          <p:cNvPicPr>
            <a:picLocks noChangeAspect="1" noChangeArrowheads="1"/>
          </p:cNvPicPr>
          <p:nvPr/>
        </p:nvPicPr>
        <p:blipFill>
          <a:blip r:embed="rId2" cstate="print"/>
          <a:srcRect/>
          <a:stretch>
            <a:fillRect/>
          </a:stretch>
        </p:blipFill>
        <p:spPr bwMode="auto">
          <a:xfrm>
            <a:off x="1066800" y="2057400"/>
            <a:ext cx="6191250" cy="4124326"/>
          </a:xfrm>
          <a:prstGeom prst="rect">
            <a:avLst/>
          </a:prstGeom>
          <a:noFill/>
        </p:spPr>
      </p:pic>
      <p:pic>
        <p:nvPicPr>
          <p:cNvPr id="36868" name="Picture 4" descr="http://www.divernetxtra.com/biolog/pics/0106_greenland_shark_01.jpg"/>
          <p:cNvPicPr>
            <a:picLocks noChangeAspect="1" noChangeArrowheads="1"/>
          </p:cNvPicPr>
          <p:nvPr/>
        </p:nvPicPr>
        <p:blipFill>
          <a:blip r:embed="rId3" cstate="print"/>
          <a:srcRect/>
          <a:stretch>
            <a:fillRect/>
          </a:stretch>
        </p:blipFill>
        <p:spPr bwMode="auto">
          <a:xfrm>
            <a:off x="5562600" y="1752600"/>
            <a:ext cx="2857500" cy="2390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Toxoplasma</a:t>
            </a:r>
            <a:r>
              <a:rPr lang="en-US" dirty="0" smtClean="0"/>
              <a:t> in rats/cats:</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s3.amazonaws.com/readers/2011/03/05/toxoplasmosis_1.jpg">
            <a:hlinkClick r:id="rId2"/>
          </p:cNvPr>
          <p:cNvPicPr>
            <a:picLocks noChangeAspect="1" noChangeArrowheads="1"/>
          </p:cNvPicPr>
          <p:nvPr/>
        </p:nvPicPr>
        <p:blipFill>
          <a:blip r:embed="rId3" cstate="print"/>
          <a:srcRect/>
          <a:stretch>
            <a:fillRect/>
          </a:stretch>
        </p:blipFill>
        <p:spPr bwMode="auto">
          <a:xfrm>
            <a:off x="1143000" y="2590800"/>
            <a:ext cx="2381250" cy="3371851"/>
          </a:xfrm>
          <a:prstGeom prst="rect">
            <a:avLst/>
          </a:prstGeom>
          <a:noFill/>
        </p:spPr>
      </p:pic>
      <p:sp>
        <p:nvSpPr>
          <p:cNvPr id="5" name="Rectangle 4"/>
          <p:cNvSpPr/>
          <p:nvPr/>
        </p:nvSpPr>
        <p:spPr>
          <a:xfrm>
            <a:off x="4419600" y="2286000"/>
            <a:ext cx="3276600" cy="923330"/>
          </a:xfrm>
          <a:prstGeom prst="rect">
            <a:avLst/>
          </a:prstGeom>
        </p:spPr>
        <p:txBody>
          <a:bodyPr wrap="square">
            <a:spAutoFit/>
          </a:bodyPr>
          <a:lstStyle/>
          <a:p>
            <a:r>
              <a:rPr lang="en-US" dirty="0" smtClean="0">
                <a:hlinkClick r:id="rId4"/>
              </a:rPr>
              <a:t>http://v.youku.com/v_show/id_XMjk1OTYxMTg0.html</a:t>
            </a:r>
            <a:endParaRPr lang="en-US" dirty="0" smtClean="0"/>
          </a:p>
          <a:p>
            <a:endParaRPr lang="en-US" dirty="0"/>
          </a:p>
        </p:txBody>
      </p:sp>
      <p:pic>
        <p:nvPicPr>
          <p:cNvPr id="37892" name="Picture 4" descr="http://www.humenhealth.com/wp-content/uploads/2011/07/Toxoplasma-gondii5.jpg"/>
          <p:cNvPicPr>
            <a:picLocks noChangeAspect="1" noChangeArrowheads="1"/>
          </p:cNvPicPr>
          <p:nvPr/>
        </p:nvPicPr>
        <p:blipFill>
          <a:blip r:embed="rId5" cstate="print"/>
          <a:srcRect/>
          <a:stretch>
            <a:fillRect/>
          </a:stretch>
        </p:blipFill>
        <p:spPr bwMode="auto">
          <a:xfrm>
            <a:off x="4038600" y="3048000"/>
            <a:ext cx="4419600" cy="33147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Succession – over time, ecosystems change</a:t>
            </a:r>
            <a:endParaRPr lang="en-US" dirty="0"/>
          </a:p>
        </p:txBody>
      </p:sp>
      <p:sp>
        <p:nvSpPr>
          <p:cNvPr id="3" name="Content Placeholder 2"/>
          <p:cNvSpPr>
            <a:spLocks noGrp="1"/>
          </p:cNvSpPr>
          <p:nvPr>
            <p:ph idx="1"/>
          </p:nvPr>
        </p:nvSpPr>
        <p:spPr/>
        <p:txBody>
          <a:bodyPr>
            <a:normAutofit/>
          </a:bodyPr>
          <a:lstStyle/>
          <a:p>
            <a:r>
              <a:rPr lang="en-US" sz="1800" dirty="0" smtClean="0"/>
              <a:t>Primary – a land ecosystem that has been destroyed to the point that not even soil remains.  Ex:  glaciers, volcanoes</a:t>
            </a:r>
          </a:p>
          <a:p>
            <a:endParaRPr lang="en-US" sz="1800" dirty="0"/>
          </a:p>
          <a:p>
            <a:r>
              <a:rPr lang="en-US" sz="1800" dirty="0" smtClean="0"/>
              <a:t>Pioneer species come in first (lichens, fungi) to break up rock and create soil.  Soon plants can get a foothold and the area changes as soil nutrients build up  - plants bring </a:t>
            </a:r>
            <a:r>
              <a:rPr lang="en-US" sz="1800" dirty="0" err="1" smtClean="0"/>
              <a:t>ani</a:t>
            </a:r>
            <a:r>
              <a:rPr lang="en-US" sz="1800" dirty="0" smtClean="0"/>
              <a:t> </a:t>
            </a:r>
            <a:r>
              <a:rPr lang="en-US" sz="1800" dirty="0" err="1" smtClean="0"/>
              <a:t>mals</a:t>
            </a:r>
            <a:r>
              <a:rPr lang="en-US" sz="1800" dirty="0" smtClean="0"/>
              <a:t> and decomposers etc…</a:t>
            </a:r>
            <a:endParaRPr lang="en-US" sz="1800" dirty="0"/>
          </a:p>
        </p:txBody>
      </p:sp>
      <p:pic>
        <p:nvPicPr>
          <p:cNvPr id="30722" name="Picture 2" descr="http://www.ccs.k12.in.us/chsTeachers/BYost/Biology%20Notes/primarysuccession.jpg"/>
          <p:cNvPicPr>
            <a:picLocks noChangeAspect="1" noChangeArrowheads="1"/>
          </p:cNvPicPr>
          <p:nvPr/>
        </p:nvPicPr>
        <p:blipFill>
          <a:blip r:embed="rId2" cstate="print"/>
          <a:srcRect/>
          <a:stretch>
            <a:fillRect/>
          </a:stretch>
        </p:blipFill>
        <p:spPr bwMode="auto">
          <a:xfrm>
            <a:off x="533400" y="3656348"/>
            <a:ext cx="4838700" cy="2887327"/>
          </a:xfrm>
          <a:prstGeom prst="rect">
            <a:avLst/>
          </a:prstGeom>
          <a:noFill/>
        </p:spPr>
      </p:pic>
      <p:pic>
        <p:nvPicPr>
          <p:cNvPr id="30724" name="Picture 4" descr="http://www.cas.vanderbilt.edu/bioimages/ecoregions/w70202lava-sea04214.jpg"/>
          <p:cNvPicPr>
            <a:picLocks noChangeAspect="1" noChangeArrowheads="1"/>
          </p:cNvPicPr>
          <p:nvPr/>
        </p:nvPicPr>
        <p:blipFill>
          <a:blip r:embed="rId3" cstate="print"/>
          <a:srcRect/>
          <a:stretch>
            <a:fillRect/>
          </a:stretch>
        </p:blipFill>
        <p:spPr bwMode="auto">
          <a:xfrm>
            <a:off x="5105400" y="3657600"/>
            <a:ext cx="3924300" cy="2743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Succession:</a:t>
            </a:r>
            <a:endParaRPr lang="en-US" dirty="0"/>
          </a:p>
        </p:txBody>
      </p:sp>
      <p:sp>
        <p:nvSpPr>
          <p:cNvPr id="3" name="Content Placeholder 2"/>
          <p:cNvSpPr>
            <a:spLocks noGrp="1"/>
          </p:cNvSpPr>
          <p:nvPr>
            <p:ph idx="1"/>
          </p:nvPr>
        </p:nvSpPr>
        <p:spPr/>
        <p:txBody>
          <a:bodyPr>
            <a:normAutofit/>
          </a:bodyPr>
          <a:lstStyle/>
          <a:p>
            <a:r>
              <a:rPr lang="en-US" sz="2000" dirty="0" smtClean="0"/>
              <a:t>An ecosystem is disturbed, but soil remains and new life can come back quickly.  First smaller plants and then over time larger plants, animals etc…  until a CLIMAX community (mature thriving species) is created.</a:t>
            </a:r>
          </a:p>
          <a:p>
            <a:r>
              <a:rPr lang="en-US" sz="2000" dirty="0" smtClean="0"/>
              <a:t>Ex:  fire in Yellowstone Park 1988</a:t>
            </a:r>
          </a:p>
        </p:txBody>
      </p:sp>
      <p:pic>
        <p:nvPicPr>
          <p:cNvPr id="29698" name="Picture 2" descr="http://www.x98ruhf.net/yellowstone/burned1.jpg"/>
          <p:cNvPicPr>
            <a:picLocks noChangeAspect="1" noChangeArrowheads="1"/>
          </p:cNvPicPr>
          <p:nvPr/>
        </p:nvPicPr>
        <p:blipFill>
          <a:blip r:embed="rId2" cstate="print"/>
          <a:srcRect/>
          <a:stretch>
            <a:fillRect/>
          </a:stretch>
        </p:blipFill>
        <p:spPr bwMode="auto">
          <a:xfrm>
            <a:off x="4643816" y="3838574"/>
            <a:ext cx="4500184" cy="3019426"/>
          </a:xfrm>
          <a:prstGeom prst="rect">
            <a:avLst/>
          </a:prstGeom>
          <a:noFill/>
        </p:spPr>
      </p:pic>
      <p:pic>
        <p:nvPicPr>
          <p:cNvPr id="29700" name="Picture 4" descr="http://tiee.ecoed.net/vol/v3/issues/frontier_sets/yellowstone/img/forest_fire%5BHR%5D.jpg"/>
          <p:cNvPicPr>
            <a:picLocks noChangeAspect="1" noChangeArrowheads="1"/>
          </p:cNvPicPr>
          <p:nvPr/>
        </p:nvPicPr>
        <p:blipFill>
          <a:blip r:embed="rId3" cstate="print"/>
          <a:srcRect/>
          <a:stretch>
            <a:fillRect/>
          </a:stretch>
        </p:blipFill>
        <p:spPr bwMode="auto">
          <a:xfrm>
            <a:off x="0" y="3773014"/>
            <a:ext cx="4997450" cy="30849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areas </a:t>
            </a:r>
            <a:br>
              <a:rPr lang="en-US" dirty="0" smtClean="0"/>
            </a:br>
            <a:r>
              <a:rPr lang="en-US" dirty="0" smtClean="0"/>
              <a:t>go through </a:t>
            </a:r>
            <a:br>
              <a:rPr lang="en-US" dirty="0" smtClean="0"/>
            </a:br>
            <a:r>
              <a:rPr lang="en-US" dirty="0" err="1" smtClean="0"/>
              <a:t>successtion</a:t>
            </a:r>
            <a:r>
              <a:rPr lang="en-US" dirty="0" smtClean="0"/>
              <a:t> too!</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iupui.edu/~g107cwt/assets/9_ecosystems/succession_aquatic.gif"/>
          <p:cNvPicPr>
            <a:picLocks noChangeAspect="1" noChangeArrowheads="1"/>
          </p:cNvPicPr>
          <p:nvPr/>
        </p:nvPicPr>
        <p:blipFill>
          <a:blip r:embed="rId2" cstate="print"/>
          <a:srcRect/>
          <a:stretch>
            <a:fillRect/>
          </a:stretch>
        </p:blipFill>
        <p:spPr bwMode="auto">
          <a:xfrm>
            <a:off x="5105400" y="0"/>
            <a:ext cx="4038600" cy="65055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Keystone species - </a:t>
            </a:r>
            <a:endParaRPr lang="en-US" dirty="0"/>
          </a:p>
        </p:txBody>
      </p:sp>
      <p:sp>
        <p:nvSpPr>
          <p:cNvPr id="3" name="Content Placeholder 2"/>
          <p:cNvSpPr>
            <a:spLocks noGrp="1"/>
          </p:cNvSpPr>
          <p:nvPr>
            <p:ph idx="1"/>
          </p:nvPr>
        </p:nvSpPr>
        <p:spPr/>
        <p:txBody>
          <a:bodyPr/>
          <a:lstStyle/>
          <a:p>
            <a:r>
              <a:rPr lang="en-US" dirty="0" smtClean="0"/>
              <a:t>Not the most numerous or “biggest” organism in the ecosystem, but one that is key to other organisms success in that same environment.  If something happens to it, other things will go too.</a:t>
            </a:r>
          </a:p>
          <a:p>
            <a:r>
              <a:rPr lang="en-US" dirty="0" smtClean="0"/>
              <a:t>Ex: Prairie dogs, otters</a:t>
            </a:r>
            <a:endParaRPr lang="en-US" dirty="0"/>
          </a:p>
        </p:txBody>
      </p:sp>
      <p:pic>
        <p:nvPicPr>
          <p:cNvPr id="1026" name="Picture 2" descr="http://www.tpwd.state.tx.us/learning/texas_nature_trackers/black_tailed_prairie_dog/images/lg_black_tailed_prairie_dogs.jpg"/>
          <p:cNvPicPr>
            <a:picLocks noChangeAspect="1" noChangeArrowheads="1"/>
          </p:cNvPicPr>
          <p:nvPr/>
        </p:nvPicPr>
        <p:blipFill>
          <a:blip r:embed="rId2" cstate="print"/>
          <a:srcRect/>
          <a:stretch>
            <a:fillRect/>
          </a:stretch>
        </p:blipFill>
        <p:spPr bwMode="auto">
          <a:xfrm>
            <a:off x="1066800" y="4876800"/>
            <a:ext cx="3209925" cy="2242942"/>
          </a:xfrm>
          <a:prstGeom prst="rect">
            <a:avLst/>
          </a:prstGeom>
          <a:noFill/>
        </p:spPr>
      </p:pic>
      <p:pic>
        <p:nvPicPr>
          <p:cNvPr id="1028" name="Picture 4" descr="http://www.exploringnature.org/graphics/edu_food_web.jpg"/>
          <p:cNvPicPr>
            <a:picLocks noChangeAspect="1" noChangeArrowheads="1"/>
          </p:cNvPicPr>
          <p:nvPr/>
        </p:nvPicPr>
        <p:blipFill>
          <a:blip r:embed="rId3" cstate="print"/>
          <a:srcRect/>
          <a:stretch>
            <a:fillRect/>
          </a:stretch>
        </p:blipFill>
        <p:spPr bwMode="auto">
          <a:xfrm>
            <a:off x="5486400" y="4114800"/>
            <a:ext cx="2838450" cy="234397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biomes:  Terrestrial</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mushroomstrade.com/map/world/t_five_major_biomes.jpg"/>
          <p:cNvPicPr>
            <a:picLocks noChangeAspect="1" noChangeArrowheads="1"/>
          </p:cNvPicPr>
          <p:nvPr/>
        </p:nvPicPr>
        <p:blipFill>
          <a:blip r:embed="rId2" cstate="print"/>
          <a:srcRect/>
          <a:stretch>
            <a:fillRect/>
          </a:stretch>
        </p:blipFill>
        <p:spPr bwMode="auto">
          <a:xfrm>
            <a:off x="990600" y="1600200"/>
            <a:ext cx="7467600" cy="4343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Acquatic</a:t>
            </a:r>
            <a:r>
              <a:rPr lang="en-US" dirty="0" smtClean="0"/>
              <a:t> biomes:</a:t>
            </a:r>
            <a:endParaRPr lang="en-US" dirty="0"/>
          </a:p>
        </p:txBody>
      </p:sp>
      <p:sp>
        <p:nvSpPr>
          <p:cNvPr id="3" name="Content Placeholder 2"/>
          <p:cNvSpPr>
            <a:spLocks noGrp="1"/>
          </p:cNvSpPr>
          <p:nvPr>
            <p:ph idx="1"/>
          </p:nvPr>
        </p:nvSpPr>
        <p:spPr/>
        <p:txBody>
          <a:bodyPr/>
          <a:lstStyle/>
          <a:p>
            <a:endParaRPr lang="en-US"/>
          </a:p>
        </p:txBody>
      </p:sp>
      <p:pic>
        <p:nvPicPr>
          <p:cNvPr id="40962" name="Picture 2" descr="http://www.bio.miami.edu/dana/pix/lakezonation.jpg"/>
          <p:cNvPicPr>
            <a:picLocks noChangeAspect="1" noChangeArrowheads="1"/>
          </p:cNvPicPr>
          <p:nvPr/>
        </p:nvPicPr>
        <p:blipFill>
          <a:blip r:embed="rId2" cstate="print"/>
          <a:srcRect/>
          <a:stretch>
            <a:fillRect/>
          </a:stretch>
        </p:blipFill>
        <p:spPr bwMode="auto">
          <a:xfrm>
            <a:off x="838200" y="1828800"/>
            <a:ext cx="6591138" cy="41814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a:t>
            </a:r>
            <a:endParaRPr lang="en-US" dirty="0"/>
          </a:p>
        </p:txBody>
      </p:sp>
      <p:sp>
        <p:nvSpPr>
          <p:cNvPr id="3" name="Content Placeholder 2"/>
          <p:cNvSpPr>
            <a:spLocks noGrp="1"/>
          </p:cNvSpPr>
          <p:nvPr>
            <p:ph idx="1"/>
          </p:nvPr>
        </p:nvSpPr>
        <p:spPr/>
        <p:txBody>
          <a:bodyPr>
            <a:normAutofit/>
          </a:bodyPr>
          <a:lstStyle/>
          <a:p>
            <a:r>
              <a:rPr lang="en-US" sz="2400" dirty="0" smtClean="0"/>
              <a:t>1. Rivers and streams – lots of oxygen, few plants.</a:t>
            </a:r>
          </a:p>
          <a:p>
            <a:endParaRPr lang="en-US" sz="2400" dirty="0" smtClean="0"/>
          </a:p>
          <a:p>
            <a:r>
              <a:rPr lang="en-US" sz="2400" dirty="0" smtClean="0"/>
              <a:t>2.  Lakes/ponds – plankton, fish</a:t>
            </a:r>
          </a:p>
          <a:p>
            <a:pPr lvl="1"/>
            <a:r>
              <a:rPr lang="en-US" sz="2400" dirty="0" err="1" smtClean="0"/>
              <a:t>Phyto</a:t>
            </a:r>
            <a:r>
              <a:rPr lang="en-US" sz="2400" dirty="0" smtClean="0"/>
              <a:t>- light so producers</a:t>
            </a:r>
          </a:p>
          <a:p>
            <a:pPr lvl="1"/>
            <a:r>
              <a:rPr lang="en-US" sz="2400" dirty="0" smtClean="0"/>
              <a:t>Zoo – animal so consumers</a:t>
            </a:r>
          </a:p>
          <a:p>
            <a:endParaRPr lang="en-US" sz="2400" dirty="0" smtClean="0"/>
          </a:p>
          <a:p>
            <a:r>
              <a:rPr lang="en-US" sz="2400" dirty="0" smtClean="0"/>
              <a:t>3.  Wetlands – part of the year.  Cattails/red winged blackbirds.</a:t>
            </a:r>
            <a:endParaRPr lang="en-US" sz="2400" dirty="0"/>
          </a:p>
        </p:txBody>
      </p:sp>
      <p:sp>
        <p:nvSpPr>
          <p:cNvPr id="2050" name="AutoShape 2" descr="data:image/jpg;base64,/9j/4AAQSkZJRgABAQAAAQABAAD/2wCEAAkGBhMSERUUExMWFRUWGB0YGBgYGB8cHxwZHB0XFxgfHB4bICYeHhojHRgcIC8hJCcpLS0tHSAxNTAqNScrLCkBCQoKDgwOGg8PGiwlHyQsLCwsLCwsLCwsLCwsLCwpLCwsLCwsLCwsLCwsLCwsLCwpLCksLCwsLCwsLCwsLCwsKf/AABEIALcBEwMBIgACEQEDEQH/xAAbAAACAgMBAAAAAAAAAAAAAAAEBQMGAAECB//EAEAQAAIBAgQFAgQEBAQGAQUBAAECEQMhAAQSMQUiQVFhE3EGMoGRQqGxwRQjUvBigtHhBxVDcpLxFmOissPSM//EABkBAAMBAQEAAAAAAAAAAAAAAAECAwAEBf/EACgRAAICAgICAQQBBQAAAAAAAAABAhESIQMxQVEiBBMyYYFCcZGh8P/aAAwDAQACEQMRAD8ATZqsz0gJKPqUk9xuI/bCgIXD1OU6mAgQJi9iRt74kz+p0I1aO3uCLb+f7nEGWpFKYkrq1R3nrf7232x571E42TLT0oYDXEss3ESVIjeCb+2JqlAVFo6WBRjDT0YiNxv374hFEgmTDCSJ7Fb/AOUAz4wbn+Kr6dKmpDAqHe4ILCVmBcGCBFja87mcZW9Bidpl3pNcySxuST1gapvFoJwLx+pSenRempRmarqnqRoW3UwS1/Nusbo5oOkhrqTuRuZJEEi14nCvi5K1KF2M01YdLxB9wNET1Aw/FuSsdGDiDNTRDOimLjvcswEC+4mekDHX8UAxJFidvPQYmOSNT0FpggGmg1FNIB5dUdW5jOq0+cQBFaCTM9BvJmOvjcnth0otBaJcnTnYwYPvP7jvg3IZUuWNoI2jaJI6WsLn3wvyNcdDdttQ3NiPbFh4LlGLlVYBwrOwZZWw0gXO5L9thOISj4BW6FfqXcW23E7kcu3XpI6YXU2MHaYkTMwLiPN+uHhy7hmeJvAgbN0EWvAPU7bQcKHckahEaQshSIkaSDbe8YSKExfZdeFce/h0AT8aiwnsCJB3F99r2w24FxhKVatJPyooIHU8zoIt8z++KtkBqDX03BUtJgW+XrPYz36YY8Hc1kYJuWLM5M6QWIGnu0AHpt7TBSoqr8DXiS06w9IJcHWHG6TB1D6AwJE+18Vbi+S9OqtLMAQos68soYPI0SW6w07wcW+nURQKQ1ox1EFtUsSD8zG8kDtEDpAxPxHhK1EWnX/mJovtYjoIvIF5E4rDmfH30MUelncxl1GpjUoMRJkOJ3XWsyrR1EDBVHMiudeuGJUhWQ6iCTcHYi1tJ7CO2uI/C1eifVQu9EwSwBLoADuAYax33AwDlONTT0+ootKhlJRwWLQYvTfVcHpb3xecYcqsVof5dmylZVctpe5uwsLkQBYxBjzHQ4c/85SorAM8RCtb5iGZybBjAfa/U4plTjBqfyswXDK2tdZgfKYVonkvcjcbzh1winTamVlWcqZWeYSraljef9ccnJxOHyRutDJM0RWpqukuBpgmQY8ySN+3TrvjXGq8agykONLK5H9IFtRHMZmBCmDgzK5EKj1Q10A0nVfSuoMGBkBlYxMWAA74i4vmPUDI1VQugENOowDY8tg9rgjYHviMbi8hhMtZi+hToWobxe5lFkSZkGOhBi/UD8Oz9bLtU18j+oQ3axhZQSwPIADDAQJ3xC6n02OoshhTImNwDHkf/djXBsjTYVvUYKzVAEKiDLiZ+b5dVOTNl1SNserdq0ZFvynGR6TVmqBgrKOQ80MoL6lixDTAbs20DFJ+Jq4fMVlkhWhxbeRzdd9QbFprfD9BgamWZlqgNcVAxkmwcEkMpJuI8yN8VbinCatNTUqfOhFKoDYwwmmynZ0IUrNr7icNCVdhe0IMpxR8vVGkxBBv4Ij32x61SqCuEzNKqdLhXdVljNiy3NkBLiBME2x4/mUHe8xEdPvP0xfP+GvFQlKrSLAaT6okiykHWb2sRM9NWGlP4gi9kvGqL/zKoEIwcMCRIGgDYlpBJYgDeJJuDii0NWXZTTfUad3jmGloZwRN4JFurBvGL98T8SZ6dQwAnpVDGxkBFUyTe7rsLaI7nFdcBVpvRjmGkggwTupIkC5k73+2JQUa+JRbZHnsugqnMapVcstVoFpZgEVYgwxDnuPONJwao2XpVDTXXGqFN6iG5t3BUt3jfpgbJfD7V2T0Ca0NVZqLHQNFFwASwmCxloFpNrYtPB/ihGylKmWC+mhWoo5aiapVTpYSbEjUtoYCMXxQt7Kd8QcD0j16a/ymUnlBhOaBM+es4T0ahX9R7dxi2ZTiQbKVKcTK+JHRtxZWFu8t0mcVPMZYqT2BsNyL7ecc1pg86MqlZMz9pxmI6itNmjwSMaxtDjXiObusGJmTG37dvtiDKksqmbhp+a/bfbzOOPiBVkFVCm9hNwff643w/OAaZsrWPiLCB7ReP1xavgcY5ydcKQRYqNUbGIuJHTlwvRacVJJXUSQIiJ6r1/vbE8MhaLhhBvvIkbRMET9B3wStEKyMymOxIIO+oR1v+3vjm66DQLkFTQ4JYKOabXI1R0Ei97bHpgPiwY5gINTFACBMgKAXbSZjRGo2PfBCoiVBKh6ZVgNViJBAIIvKsQemM4hkKlNvUNWmToCAFipcaFNhedxy9Y2visGoyf7HRmS4g6U1osqlVYtBXwV5u8hx0kgC8Yny4SmrpyuX0CT2hzqB6RIB7gz0wPm8/ULVAFEI24EcumRqE+Nz4mJAxzlJWmWnU4QtFiDKtpJkbKpaegt3siu7Mts1k8krFyunlmBsbSSImLYP4XnXVuZiNY0kgb9Ynp+2AuEz6lSGvqsG3Nib/Qb74atnqYHJS0urLpJJBH9S3vB5lv74MpO6YUOKc06bSCyhpsPwmSJkXHKbb8pxV60lKYKhTqJPeBU0mQLgAR9Z74tWQ4r6rIYBpqvqVQfx07SJPUldovpI64z0i2aesV1eoC50wRNWrrT7qn69sT43VpjqNiupVb0mIY6m5ZGxi0faPofbFk+Hcyhp0QiNAkMxMS4mx2jYneLi/TFbq0EaqVExTplzAgawQo791nz4xYfhSo7jRTGzXeQNySwFtusDEpRxQOgvNcLVHFQtJB5UEsZO0ESbEG99j5wxyudpqdJV5kMFNxcSdJ/pHzSYiSMRrxSookAhF5b2kiR13jENaqqtOuXibCRBlkVYGwIMnrfE+RpL5MYOzdID5GEEFgIGmTNt7wSN5EEW6YQ8X+Ei8FFRWRBDoAJXoSCQGiffzgujxAVOdpGhgGtNjFP6XZTfthiM4KYRalRZiyk8wB1CLTYR/e+JLmlHox5xxHhZQpSrgKJEv0YAQNL20nTJhhM7ziFuDwupSjgSPlGoj8O4CswmCN+ojbFy4q9NHIXmFVTKxvsVkbGx/ucVvM8Gb06wouQQpJpgStmJlDMgj9ugx18fPenoGvJNw74m9FyqhUDrDqGLJN5CqYZIk2JI/XDSlmaZHqck6jpBZwS2lUhdCgCAokSZJM+PNSGcjeTcuwIG4kE7fXfBWUzbKRzCTJU6tupHa/nqMXlwp7QC8DIlxWJoSqMQ2ltLAkkgKGMWMCxm2xMELqGeanXQnWjqNFSCZA+YmR8t4a1h1xN8FcXpirUpZgt/NUBSSBLA6guqLMenciNyMN/jashanVpkK4mnUK2JRpZZ86pUzvN+2EvGVMajTVVrV4QgO11qMQpGxnUsmVkXtIHSQMT8byJzVAhagrVE5izyGESWClVAZbXBAgxvgXhOYTMU4zCioKalVDQw0gMUIH4GAUC3Qf4sPshlfQUVKDF1c6WpO5M7yEcyyG1plTtbcZN3TAtHldSmrGzWe++1gTv2xLlqnpuCpsVKnytQFZMRtIP+XBuayOh6yRARiUVwJ0MdSz3gRcGPJtiCkAbMB1HKIF+w6DBc/liZLdDz4moOutWeAyoq+ZdZ3iI0xPfA/D0/lU7kPA6//SBQjrIt0gWwqr5upmGpioxh1prYbBHeYE83yEmffE1Cuwy61DELSXSQf+poZKe/WYU+VMYMYYxpDR7G3wvkF05k0y61VLsjyCTSUVAxUnlKmotRTYm423wZW+ExmsvRqExEkJJ1S40gBtwhJ1Fe5MTMAjM5L+FyuRqMIWnl6tF3JA5qyBlm8kGpN+mod8TcQo/xFLLmkRKqo5ahUksQFWBtO8kQN4w8ppLTG6RSeFVRQIDA61JV5naQCPJkHfaBiLjHDWSrqQyh0up6aTaPfpHjqcSfE5qUM1VR+cvFQPpKg6tyARMatQ9x1xLw3iwamaVTYzpn8LHoOsH9QDiDyUr8C3uhVVRiZDCPNj+VsbxL/wAxAsSQR/gU/mVJxrFbKfyQcdzgL6dK26iTEd+5HXpM4M4TwunVRV1BWgAgbmZ6zvMfNb2thFxSsfUYGJHT/bpiw5KkBRSp6k2AIRZZWkmD4gAzO5iDfDy+MVRxI7zr6HNN3YkCAxgECIiBA3G9vMb4lrU2pVdJFRYQEyLlSJJWCbadoPjAOZJepMB2F+ncHtDFuwjriXN1ypWohvUDgotoEkEKPwiCbbWxOtBR0eHSdE3MDaYJ5QLzYlhM7AnCzI5s0WDOpcpIUMwCkDl5f0kT9MNMrWNSpTJVanqEJGq8mAxE/iUGZIMEdegnxLl6QqroOklAzQ0wxZwSBa5ABgbE4aC8MZLVneczimoyGdIIkgQXkSoJHQHSLnYdMR5Gm4ryGpiYU7kG1iAQBHQj3xrLcLJbQBOoiDO0kRue0n6Y1xENTrLEVFUQGBuVJ5QDNxygAzaCPGBS6iZJ9ll4PlkOfzIEQimJ/wAKxECPAt0wq4jnhrcMgB9TkK7AdvPQb4l4Lmz/ABOZqemTrpkgagd2ieWxHSI64g1iW1apgBRp0zFmsNiTG9u84m4fK3+grobcE4mFzVhKtciICMTrtHvPbV3jEtDM6WqKlQALZNZtpUvSBDf0rdb9vNgKLrU0sJV01eoqnli+k3uekkHfp3F4xlOSnT2rU3cmpNqtJ29RXFp3kRNj0F8NBJspFlh4NVK08zVlmf0RMgzLtVFQD2GnYdB2wZ8P0WSkXdwC0AGDqAMaSSfFp7DCjgnCiULNUqL6gYQrCSrTOqVMyTECLHDmjl2oDS8sqKrJqMyRaTYTeBcWg4nNpsFbOKHFmYvpIO6kNu15J9owRwjiKKrupYqNcoWBIk2IET02m0nYE4RU5SKikK1omDfyCLjefE4n4RkqZqsFbU5LqINoM2N9gGiQMLOKffRix5aoClQzMiGJ5gNxTY3vpJF/8QOwjCMVRUqKpUqSRzabi223083HXDbK0xRpBdmIlhqB2gAECLQRbex84W0dfrCmGUl+ZWJIgATMjraPocQlxVtBfRM1aoqH1Qo0GBoAEAqEpiQLCSCWvP3OOFpUv4gtT1xbQVBAUwBpYizRp67yffG0q6mcEEnSy2B0woWCCN4N48YhVK6IWpiEqKAwO5UMSDBu0ENcYnX+RWZxBXdlRQpRQrvBHRixLWM6b7dhhbxr4YpsSx/lMGgNphCApbmC2E/1DxY4mo1ruFLFGI0iRvESe9yP98MM7mFzNJVSR80q0aU5NJWNzH7z2w6lKFOwHn7KVbSRpKhvmEyY2tuOzfXFl4XxT1/5VYyGQqhkS4a2kmYD7RG5A67s6/ARUUI2kVY5TclQYPccvcHabYoWdyj0mIKweot1uIIsR1B/fHXCUeVUMiz5yutPSamkur6ToJUldjsAQCsEfn2wY3EqiCnpzDC6hCwIVi3MI1LHXczG9gMJuHZkVqZNQg1OXmZQSQpm9/mmBPUG+0mZ809OkMvVpBk1a6d2AEhtSEf4jceJEiZBf5UH9hXFGmsxZzV1DSbAQbMo6WA6wOlowhpV2S5B0z2Fgd/ywRxHhX8PVNyFcWDEBpAUxCliOUwASZkSbYXZ/MkPpUGwldjvt3+2DKDz/uBraYf/ABAXNByYRZM+SrAEAbSWFhfHRo1RQya1GChzqA6hF+ViNoLNa/TpgZs8DTAZI0hQSO4gSPtq+pw44N8O1q6B81K02pgULjmGoCQAZAsm8WOKKWt+B096HWXqs9BUOqGT0y4bWDqGkLFtPz7SBY74b8MywKh1AXQi2EczsCSRpudIUqB31YBynDfRqVFSqo9QolMMYDAxqZQLGxNj2EXkhhXrIoahTIdEUnQplh1AQ7EXM7EbSflHP4opQn/4i8PIFCs0anVkMtPy86mw7FpxRGBgHYm5H0J/bF6+L80K9ADY02QmdwrArc7X1zaLRiltTBgCwHf8ow10CUa2IcyXLG4PnGsdvUE7keIGNY7VYofxqmgzb6BqUQQATYEKd798WTKZSrSS9iT7SIN/bVIjCPjOWpmsQrgktcbCbCJ7iOp3xZKeaLUkDSSoKSP6d43mTB2juTiXK/ijmdEVOithIJMSWUwOwGn6/fAlWsolgg9Ta2wItEG5tGO2olS8ixJE79RPXqOuIKpGkXCvJgC92n9jiSVgNcMp/wA7UxiS0XAljKtEEWmBFrTtiDjicyGoC7aCbr+Es0GSLGLgnfBWVyhA0qAdMGDeRO42vPScLuKZ2rUqAVSGMC62BRbqIjpPQ3v74ok87Gom4TWC6ipgSAFbTqAJ0An/AMwdh43s7zWRRqdNguhF5GJEtrCglmJvBJgQIUEAYreTzXOFAIXUjNBgaiw3/WZjvhxxLNEepTUlkG8GBaXNlJU/gk3FhbbA5OxroEz7Ci+jQY6dDokkEnee/YjDeuQw1IFCBrRuCYYT0a5ud5mcJM/w9mQcwZ9OtSCVAp6gumHibmRpJtc+DMi5WmTBsRJmbixiDYX/AL2xOauIh1UznIdSgybDSLkadjaNhbHedqa6aar6AiCQIJc6rDsF1Hrf2wFVe6gSWvA7bk+04Hq0ak/9rCCRYWgQPGNGKQ/G6Za0zWy0xAWLAbcxtbwLC8wMNc6hqp6pOkjli3bt3BM/fFd4VUccxJuCLQRtLbyd+tj+mGdKsWSoDykFXjcknSWAYeBN/bE6uWhkySpw56gSmD/QrWiNMc32k2vvh5w7K0KFTTQpM0ai1VjLSFmIJsuxkg9sIlzFRqoqRW01G0LoprcaWJEva7R12B8YJpZbMFiWpusEz6lcoCggaTvaP/WOhx8DYsL4rmacszqQzDvbTI1Dyeu/4fsDnaAChqJLGlzACfkgNJAkQCWmTEE45ooKdUjXRWSG5f5gFgd1gxMCBHXBeX4sqB/UqNL8upVUal0gC9TmGqCNIjvfC01DCOyigzv/AOSIq025qqBbWiDEEEkgkAgXmCQO8BbMHSUlAutJEEyQGgrqBupMT+I98BCtSpUmDNpUHSpJsBJOmL9VNtsFHjtChDMiQDp5hrjUdyJExpiYj6nEFwvwhnwuwwtoAI0rEx3Ej8IJBEFd/PXGqY0VC2tmEidKSNuYXG8W/wAu/XCPP/F6UQRQUuNRMqFg6iWN4MiSbTawxun8SVcyoA1s9SWqL0BE/NpiSRB7xjPiml1oy4h4OJ0grtorMAC1nVYFzIuCYE3OFvFskKlNFqBKavemJmp+IQRYLIIm4ACgyMJcxTeG1rpJJW03H+bmG83jELZt1BCACdqgj+khtUbwb/QTho8aXkouH0LsxQbKsQSDUDfhaRFjII336HphrS4ktddJMVLCQdyNm8MAN+sXwFVyb1kku5gwNUkA9TMdcJ6iGkwlYtvEz7YvgprvZPk43BDnM5FxUYu7tUHzVJJaZMyNQP4ViRf6Yizb1NUFAjU9Kkf4bsJ72jGuHceYOlQyxQaSpFyn7sOn++G/xXTXUlf1aZaosFUbVYWVjHy8hAggGRtgu6+XZB9CHLZjUzawTE23O5w/yGeYUGpgKfTIqKG+UqCGVY6m8DwSLwMV3LU+ckuoM9eo64IWsBVALnSeQsDupNtvOFcU3o0GOKOYqV0RqpY1UcLTmI0vcmSAAZvbteOthy1SFI0mm8hyVN7coAmeu94OKlTcLVKLJKsdNQC2nSpiDsbTuYvGLEsL6bIutnH4zJCnUFYACEUR1mxHXCyjZ2JIS1s3T0VgzNrJWB0BEah07DwPpgPMMotqk7bdhBn9cWX4h4NQpI5F3Ia8DsOh6lhvvynvikZimwJYE3/Xz9BP1wzgpMjO0L82vO0d8ZjWYbmMmDjMdSuiZZWyAfMOwN/UJgGCAzM6gdTy2PbFo5QzrYkuIU2jowMEz16/rih5XLs1RQHLy0sApIERuPAm8dMW7LVqkhXGkMPmWCYABKtcQep3+YCO0eWL9kKl2RVi9IPMEAQ0cwvpNo69JG33wNw/KPVqBrsOsDUbCD22GJszW5FQKRrEmALDf/xhgP8A1iPL8SZH0oxBmeUwCOxMg2+uJpOhg3MZhQQpMEiJUAQJLTaCWNpJM2ttYHiy+ro0oruFJiSAxIJLaRcNsOtwbAXxJQRQRrZEX5yTDEjsLzN/GDqWUpupCZjQ6grpVGOqZ0wYBjTPkRtGHgqALKHDkp0jUYFH1CVIsIIIA2K9vBjtgWtVLFyohWYkiTp025YmdovMxvM4PTNs2um7gsp0wTG0BWWxWbxt7G+BsjqpqbCTJnqZABvEmZ8i5xpIJriVNBDhmYqFGp+XvGgD8NhPn7YXCtB5SQp7mL2kDxg96wnpG28x4MmdoxA6m8Cxkf8Aqdv9MBJ+RZHDkspdHIAuw6heWDe8EkCZ+mJatOSpqSVIAiWsWKx2E72jABzqqxEkGIMiTa57W6wfztiannR6wdWhR8sjVIvG2xmBYfbD4bMh3QrCEsRpG0QbxN98MjxJgJhQDqB87zsLzecK8uBUbl06ibbxG1i1xv1vPvhx/AchaPlaDaCIO5vsfF8crpdhQvq52qCuqpqQ2QITY9yNUQJ3HS/cYG+IstUpqQtQuzONLaQCBp5rqOa/W2+2I/iPNVBTGmmqiRciW6yb3gaSPp069/Dj0a7RVNdouWVlUCRawSdx3+2LxTq9HZDljq2xQaNd0COzEyTqkzcKI32tt5xt8hViGdtNiZMfLsdtx3xb+KcCSmAyo1RSTGqq4lb7w0TtECPOE1XO0qeo/wAKoBgguociN/mk7yD3GGeXss/qYL+kTVsrI5qwIH+KepbvcyxP1xy2VSBcsAIEAmBvHjrhhnc4AqlKaIDVDQIkC4IhQLEidrTg1ePiGSprjUoHObGGFx0gSIEXAPurTGX1WtJCulwKoVlcvXIMf9Mie29jhlleGZqiy6KOgsVTmdBJdiizBMCbYf5rihVAVdSD17R1HXbr9cQhjmlmf5iMpGm06CSO2/TbE1JvtEpfUy6A8zwbNVCVdaI0DUecsduulb9/bG858E1qUk5ikAF1EhDEWtJIvv06ecWPMZ/LU6NYeu06mLBwNZ0hzpA3Fzabfnit5/jRrMyhpLQCZiwMRtEEnSPAJwqU2/Ai5ZVphHBODipao1RBH4ABLWNw09Afe2OeK8EywpsCX3inqMtMRPLAmDO0WwcnGKgldQ1LsFiAPmmbCZna98LFzVOs5BUv2/CNVjb8THTPjbC8cpKexHJt7Kfn+CNQeGP+INFmW0RPW+2JKmfkCABNpnoe/jFrzfE1rA0q1EFTtEz1hlJkKRt0BsDbar8WyBoVdLiQQNLDZl7/AOuOr8tsWUfKBa8TYSNtvAnETRA/Tz02xI+aFwCSCNyInEbKCLR+hwysgMstxhlQgrILKwPUOvYxttYn7kYuuZz9KnlFNKkg1IHqzJ1aiwQAgGCIsehG1ycUbL01IMzG8CBf8xthlw/iP8PyPL0rsBPyuRY9oJVZsbARF8Ja6L8U90zWe4hU1MPTamDT0FW7jQdRJi9gp6wOuEudpk/9RCf6R/fjDD4gzDoDyytQhmqEQS3LIB/p2t5PtivGoDvBP9WKxjbyByN2R1kbUZ3xmIm33xmLgplr4bSBb1FBW5PzAARMzI5p9x+2HDU6brTEwU1TPjULBmiLz9DiqZTNPTrgkajuPsYM9vyxP/zPVYCWIJ1AwJa5sPbxiUoNuxHBsMzPEFWVPMWVQrkDlVQQIkXELbSR+2OchktTKFKqW3Zie0wR7dBGI8tl6RRWqFjUAOmmYKgEkiD/AE7neZ98RUmqM0LMAGYN4APLa8HbGx9D1sdZnhVEEKXlgLACLgASAfI6/wC+I62S0BamldWrzM6QwkEkAyex3H1V5/PVKTB0BCRBkdYAMlpMGdpjBfDM+XINVgELk6id2I5iQQWPvbte2EcJLyJLQ1pUGUhvWEMw1UysWbkAI1HkJJixvMmTjWeywAcQCFkG7QCCCQNjIAIPa3fAmZzjBiuoAKxQroBEzYkmP7B74gzeeRQWansIlX3mRaQZEXv2jCuDk7Ep3QV/CoIGlgGA6zqa06Zv3tBP7QNRZLbkDaBBIMASbX6CZ32jEvD+PIzJT0R2YrJ32sQBsO+DszwZ5hWhY1XiGO/Q2F9oBkGL4O1oDQlzmVFRVZTMW8q3UXAJA2vtHXAeTimvMvswvvNpEH6bfbDJ6TpqOoHa5gzYKbXNgP7k4Jp8MWrAEK4k22O/TDZUJdA2SzWndovcwb9LTI/Pv74s/Da7IQ+skdB0j2Am3bbFcbKsgAKSOpAtG/S2CMnxKDG0dPb64hyJPZlyUeg1clRztD0WRUupDLbqWJvb8R7Wx563wzVogsqkQTBA1CZAuelxvbFn4d8YGm2kzzDSog7mOm5xPxXi+ZqLpXLtrUSxew0nbTaZEXUkdIxGLlbUSi+fSB8rn20FKogcp1LGoSJ3AFiOp/acA5pMuX0a1pvErqDQ07kwCJjsLyDgKtk8/VYkZaqi2ALIQDAVbEjxP9jDJuGVUUa8rqsZYnUJvcBwyyPHbHTBSa2WjGT/ACEua+HqiB9MFdIJKlWW0eARO/e2xwj1F6hDNBMsQf6hJPSelhckntJw+fh9VYKZaqyj+rYkCCToKg+0W98KUTRLfw7yD80EAT3lSJnFYRl5DTXkNy7CpNGCYuCRswj2M+MMMlwrM035EnoTIAj6wYwspcWci03/AL6DGl4lBu9+2kn9RE4p9mPlkqofZrJ1Kg9OrUpCnbZmDjb/AKmljAM/n4gd+DqgLSKrVHliRcKIgSYDC3ZSTO2IsrxcG0KT/igXNp6YkrcRmTrEj/tEe0b4321WmOp0SLlmJaxIblBLG0RNidoOwvg3gbegihTSD1SCp0ksguGJuAp8e3fANDipVdXqFuhG9vvI+mGHDWSpSIp1qVKoQFAdAgUatVnEn/yA2m+Ofl48FaKRaYPxii2oOhGubKKZ1fQayIsTv1E+F+b4HWqI1KoFkDUjgGJAEgb77H6dsM65ZKrFiakSBpsHsR40jzE9DgzimWauBNVUjYIpIAYCRqMt79BePCZYxQzao8szSuraHsUtHb28e2OadeGkztizfEmXp+miAE1RJDDmkTBDG5IgAg9JxUqxM7Ef69cdEakiLivAbluIFTPbb9b4LaohUMLg/gja33ImPvhSpA3/AC/vtg/h1UoTzQDsRuPY9zhZQXYqWxtxBlrUEF5VlBgHaLfYLvfFYzYAaIt74smVzAIA1M2okSTMNE97284i4jwimtNm1Lq+UKZmepA1T06yL7nC8brRbCysnT5xmMKHGY6jYluqZLkEUuQG1xfciWBuLRp6YU0ssahJkAE6o2JB7A2N4i/Q4KTjbGQUIQSYExMXsRvFsRUM8JhFiQwA2iQwJt1vJwivyMlsPoHQL07CCFjdbi+r7mx/fG6ObqOCEpUk6yXCmNoEkWM4TIHEFgT/AN2qCPuPvhpl+HM6ElkTSoIBa4BjbffsfGMMcZvNVKmpCSYAYoWEExuIPsB1v0wOvD/UIkOIGojrF50gzPiP2waAAAr1VRTMMATpvzABVM38gYnyfGUVlQswB/E6lSb2JA7/AFwL9I2CNZdVRWZtMQBBJkK1wVvcgAb+RvgXIFKbenUiVPzTM3B6X8+R74M4nxOix1gmGJBChGveZEKwUkyLH3wGlcVIVaTtflZhpAmZG5EdidvoI2Daom4x6DKuZVTdVCTANjJF57/2MMKHxCXGlDPQwLbW/XfCfN8IqhdfpcoEtrqIYYkxpAOqL7H64WiqBMEiY2PX2GF+xfkg4JDuvSquORSSZI0wZvFh2/2wur5t6TnUGRhE9It/rgVeIVFYFHaR2Yj67zMnBy5mq7+rWcFhYFn1Nbbcn/Txiy4EDGJwOIuTBLDqOU37WkGD3wPlxVZwZt+31w+4FlKdSqCT6ZGzao+0Nv8ATFwfg+UQyKmt2uT6eoknqTf74dfTehbSE2QblvDGBuFNwZFyO4wbw+kdWtgyyN6bQegvpE9BhxTyKgjkcg9dNvsb/YYmqMimNQA8/wCkYy+nrtjKbBK2T1jlNZR3Ln92xCtA0zqFesD/AIgzfmtsF1c2TYMT/wBoj7yIxEXBtVcoO1mP2BAxRQS6DmzqhnKLjmzNQdv5bG/3xLmuD1KhBXNs09kOqPA0/vhOeJKrEUqDP2LSPyWRgn+EzNVg1qYH4VBt9JAnBr0FSOs58MA6iXquR/WFU/YS2F+V/wCH1aoZQUx4JIP5iPzxas0KqrzOu39IP7kz4wmqZt0jQ5budOn9bYR67QzaZO3/AA4ekupyrf8AaCfzaBiD/wCNUaY1ljTX+poifbYffG6fxfVRoJUAbySb/tiPiATNqeUtEkIjPdu55omLXmMTU43VB0tk44jRAJo1aTsoPMEVj9yCR7jElZjpAoumo9pBv4Mz9MVxfhNkcOtCqLyQSIA+xBH1xZfhTJoVIcNJubkwfqT4G+J83Px8a+Q8W2T8HpVFcrWXmE6SRA1dNxfphNnuIKVrI6AvJ/FEd9jJuTf374u+YphRC6vEkn9ceU/EgVK7MpBkiYOzfMQfJ6xtjy3XJJOFjSjfQI/GPTrlkkEWk2sIFu3bAfxHQGYDZhPnmai/q4Hed/ecR5wVXYMxgdC0jrMeTHbEFBiGF+pMXuL9rzYWGOuMXBpoT7e9C7JUgzqJ5Zj23wxq5OdIsCFLEEjeYUdCScT1eFU1ltFVNPzDSrD3ALIY9tr7YDyi0NQf1cwY/ppopnpc1G99jirV7THUa0wj4aos0qdm5TNoNiCeo8EecCcRy+h2UkEz0aYPUThjT47TpNy06lVYIh3Cgz/2Jcb7k37RdPmM0rsXFMXJsWYyfctsOpxoxd2xm1VEDZQnt9z/AKYzEJD+31xmLCktTiGoyRfr2O3TpjujVrVAQiyBElRMAdz/AK4bpwo0SP5Y7HUpMzvvYflhhWzSxdV1HaBAHUxBjfzh8Rcv2KaNGtURQ5DKslQzgEXkwJDASZ7YnRF1GFCzMne3u2/3xK1dhaREzYdf1xzTyxqG7hR5xsX6FyCGTLgamqa2AsmlhPu2vlH0wEnDjVJZ9cd0UufvO31wfXQU6JVaxEm6gAK3YnqT74Y5D4tFNUghnWyncC5tpPLAkwI2wygDJCHJcCR6mhW0+agCD7ljh4/wW4ks1Ir1YVjH6hcA57N0i4YAFpk6gQJNzaYxzUqubtVAHgKMUiv0IzvPcJpUKYcMXVp+S5sY3wtbiCEfiJ/pZv8ATBDZ2mDAh++sn/8AWVwXlBQuVoVWvvMKP80Fo+uHSEYnNQn/AKYA8A/vvhvwjIOxGpIU3k6VAA7i5/LAmb4iA4WmgHc/7tJOGR4hoQQbnqZt9oGHihWxnwjKkvqpU7qfmA0j6mBI8YsiZl5Jq1FU9lP7DHn2X4w+qDUY/p+Zw3pCnUEkmfcX+gw9p9C0Wr/mKA8xVh3LT9h3+mJ/VSRplQf8IX84Bwl4Xk6iDUlWb9AJ/S2HToHAm5AvJiT774RphR3WW4JI+nT3v+mAwFkwk23j/wDo4yvmCNhbvp1fniGnnEIMMZj+4xlE1h1KseiH/wAo/SMdPnTpgtF9jA/M3+2BKgLW1DbcEz2iO2BlykkGQ5HeZxmgWDZ3jzEkKJ780fXfCs18wxIWD3CGT95j6YfVsvqJDaVm1gD+YG+J8plEA0gav8osfNpxzyg72UyF3B69VRP8NJ8tPttP64f5T4lzNOActCnsCPy03wkSjX1lUYaBeQoO8G9iRufbA2YzVUBVR9zYmN+trwIO8XtjknLAdDrjGepMpBdgTACTHUH5QNonfA2UzhDfyqbpaZ1KQbSfwTf2wqShzAtcfTrHT7Ym0ETpaFIkwYnrfva8DHLOUZ9otxT8Ds8TqCif4j0xUJOgFgLbcwA38qCDhXT4AtUCrUkhgRK6TaempYkeL4GWoCUBcCDuYsDvI1ywMyDMWi2DDWLMQtagFtpYVWXUFI1nQ/Mxg/hBJJtN8Iko/idkYpiir8KUAxjnkGPUbTHSYTcdYgbY0eElTyoKQjnbUptII0GLA233wZS4oGYCsp9Z2AUK6iDc6oKiQoI6g9yb4D/iNKEjW1VHbVKg6ew1oWFwxkkATBw+TRRQSGDZRFINQt60Ssg7HwGHTsBiqfEHBAjirREKINQXgmTJ3ke32we1ZnUNVbQfmU6STewH4F2BvtuPGB8ozVdSwbQZclQZDKZMELeLAXk82GhcWCaUkKs9XUANUIUMIWkliombzcA7z1m09ElVjJaIGwHYWgRgri/DGpsTIaTJIOxJ83/IY4TLFlLTA6nePfsMdKpLRwzTToCasSZnGYk0MLQLW6Y3hgUWMZxd7n3wTl+OBN6af5hOFVGvT66p8DDXh9WlPNTkdSx/TtjspkWzrOcZaqZimo/7RhZUqMT88+wA/bEnGOJU5hVUD6/tGF9B6jAmnTJA6jYYDVmsKroAADM9ow5yvwrmCKZFCqVa4K0zNp+1upjCLLUa5MgFm7BST4vGLbWPFakO7vTAQCSwpj7Az9YwuL8IKoXVslTp1iK4amNMgVQZ+wAn6Yh4xWygP8ogg72Nj7dvrgbMZahqPq1/VqddAZz97YKyXCkcgJRaf/qGCfZRcj64ZQYra9FeZ9RhQD7A4b5XLV9O5UDpMYsNf4azCiVQ01jqn6kTGOKXwtWKy2t7bXA99v1wy462LkVutkWZpaoo9jfBtPJqBElvJOGx+HCo1MbbDTETvfErcLUU+8bxt7SZOGUUgMU5PLKWusAdh9sNKnE1prFKVbaSo/XfATZxFOleU7TE/rtjiqrI06pXBugUHUuJuH1Sodt9I3+h6/TBp4qBfUxYi8tH6AYRmqrRa3ed8EUdINlE9LT95wjl+w0OE+IwUK1GHYBQWJ+gM44y/FaKsihkZmJAWYIIiQVudV9jE9JwrqZwjYDzt/rja8Rc7sBG20298FTS7AO87nFFi4Uk7An329sB5XjtPbV9Jgm8dQJ/XClG9R7M0nqGX8zGGX/KXS0kzsCZ39gJP1wr5fQVEbUeJCpGgaVU3LAXtO2oWJtvg6lm2X+WRB35ImT1tLbnC3JZghV7GxlLKNiebeO1+uBM3xgvVIpVXPMRqjT5gMCCRyneDEXxCf1CLw4Gx367rUKrysFiZFyD1nqB+xwhzmZGolQeoNr9P3wUMmZE1JK/iInc3MH9/rhRnKdQqdIZWLnSwFiLk2Gw5QZ/WceRycj5JUMuFu7GOWzRnY3UkCN9gBbff8sc0+IksVNJzeVKmxWBbaNMmN5/LHHAMqzUVZ20+mKgZfqGSDFxM97fTGE1rkailMbqARcsJJcKpWR5sNxGIwvJobg4mnsO4fWq0qhaFRtYYF6lMMJtzSdW43EmDuOpNHNPVrerWWPSMhkrJYzIsKgMmADzbDxOK7W4YCDVdSxIElViJB5ixIT8QuZEAYnqhK1NVNeulBQNOpj/AP6RJMLIuLRFhEHHRrs9KvRHm+H0xVYnMGnTP/SYCoegsyMxUkz4nqcR/wARA0hQREKTtuDZSxQttzGRfa8DYyDsGbVA2LOCrEkSJZjpI/zAiJvaZcxSR3X0AQUMs9R1eTJkKIKgW3Nz1tgSkye60dU88gApmoS3RFKgNv8ANBE7xv8AWIGEg4ulJlLjUpkR6gOk6rERqlNzYXkwcH5zh61CxLKs7A9XA3LRygkAT8s4F4lwf1MuGUK1Uhi8KUARJYRA5idEXi7RBgkNxtNLJ9i1JorVWrULFyCVdtJaOVisG3SYI/8ALzjdUiGKoQBykjbm2Bi3TbAlPPNME27TYdLdvfDThbemZZTYtLlCwgoQqkbST9vN8dzVHGtsU1QwJEfv+t8ZgxNIEAT5O/fGsbIbBlir06aiwLNsB48nEnB/hitmieYUwBPc/YYOzVOlJVAT5Fh+W+HXC+GQFNJih94MY9NpHEVt/gMK4VqoM7k9B7YYPxDI5UKk1awB/CnKD9YnDrjOQ9JQ7VGLHa9/y/XFMzvFyzadYie8nG0hdh2e+PWZSMpTWmo3YiWxU6/EqtZv5tV3+tseu8C/4f0KtFKjWZlBmQPN+XCPi+dyuRqyaFKqw2I/fp+WJWpeSqVeCscN+FqzrKrpBNjEffrOJMzQFBgNXMNyIJ+/++GuY+PMxmV9LL5dUH+EX+5/0xXczwnMA6q6uim+qDf741pdGTstfCf+ILUEiS/io0r+Vxhrl/8AiWjI5qBSYsgIUHxJxQFySOsJINrGCT9In88P+FfCXKCabk73H6A415Gr0PeG/G9AKSMsS0/KoBEdJN+uE+e+JKmYfUVFNQ1lAkkecDZ+qMuYkjxb9sV/M5l6pgcq4HQKCuJ1tT6rDEa1mYblu+IRkh1OO0rotpnAbNQSrgDbHJzjbbD3xFUzqmLmPGO6bhrLY9JwjNZunXY+AO+OyhawH5Y1/AlTzsD7H9sHZJgQQovtP/sGMScG+wogXIuvymCDBFwR+0Yf5M1NKo5AXlOoqCQDBmYLxfpvhdw3KVHcJ6jqCQGh4tuYIBESAfp0ON5zPVFGkAsy35jq03GkC9yAACT3Nh155/F0dHHCxrxVswwinoZFM6kEgyNUmB1EbwIxPTyrU5qBEY/iY0zoVriyC0MW+YggntvhRlMxUNHQ9JihYME+XUbCSQvPFiEMxM9ILCnkQkg6SZXmBuA2oSDpBQrBnf5tuYDEZHbFInpZSsKRzJhweUKk3BMuCVuigXg7yQLWwgyy5h2evDemCQGJAMfIoKxcTFhvPjDHh2QpnMDXW9NApIVQFaSsrJvrSRcLc9Qs4ZVuIGt/KLkOWDBk00lc+mGYhagXSTJJbYHaATC1ofVgXGUaivpO+h940sRBQEgt6mpJPQSVHUYGfgyikatOs1VlCuSSwFzoAJJ5is7m9wMMaHBDUzFSn6btopgsqEB1LariNYZSYINoEeJFPEWoU9GukstfVrPKCTFhpkFpkdfaMItKg4oiyeTcgvU9FEAhlqLGsHS0KBEtaxMGQIwTTS5p03RaWkyppBULACNJjSZFzqM2MmTJ1n8hVFIZhcyr0UUM4L3DRBGmoELCSFXSD1AwPRqlwCW9MMRdVCuYEqDqM6ZNpPS1xgNUgZUwfNVatVL03IkKuinpMAlRey9JsDvuL4D+JQ9SqKNBNFNVQJTeFqsAplmki5ZWaDsCMHmqF5KtRy5EhY0MItcLfvvN+m+GXDMzWVCyKfSWJ1kSYcagrMBfpy3BN/Kx5ZJ/jolbcq6KtkOINSDI2qoDBKEh0dgSV2N4JNxJmbb4JzaI4FFWAYkkqbkE7rM3uTYDpMb4sK5B6oLVKCl6QMNSUHkVncsRzLcs0aIP/wCOEmZIpK1QI9yFDFbAEu5UTA0lYvLEQQMO5Jy12UTx+IuT4do5d6b+trDg8vplWB6wWBQx4JjfxhnxarTp5c+iztTaoHUnkChgS0qAJNggIMAWHnjiFRQmrTUVxB1AAiZ1AhiSxMWmARG+Ntl6bOun1Wp3L8vNocaQgGoglQRBtHQYop5U5MKSimkhHTyvqDW1NZa93C+1iJxvAtdiGIA1AGNXeLTvjMWsWmey5Xg+XiH5bRAt+eA+N1cll6e5Ps15+mKRx71lLFna5tfp7YQZ7iOuFUER1JvPfHoebPKYRxbjBqEqHcr0BJwX8LcAV6yNVDKszYfthVweuqVNTrrA3nbHp/D/AI3otTFNEC9JsI7bf7YLkzKI0418dJTp6MuhaBB6AADv38Y8jz+aOZrkxGo/X/3iyfFPxBSOpEuT2ECY8b4qnDMwyMYEzG428jzia0Mz1r4NoCnQiKa6RGpllvqBb6Yj+JMslUFnZ21dIgD6bflgf4e49k6CSzw0SbT9BhX8SfHqG1FYU723wRtFbzNSnRqyrQR5/wBMG534z9QBLoYA1AyP2OKzn+JJUqaigj9/76Y7GeoWmn9ScNkJj6C81VWnedcjtHjCypxS8CAPGD+JVkqqPlQACNpYnpO1he5GEwoQZABE+J+2Ecl4GcX5Cf4hmIsSO+OqjgnSoFt7dfriH+OJIAAHS1sSRzC1zbfGyBiGLlNNz/f1wXSt274GosgEuWHYRvveenbY4lrGooQlCqsJBYEEi21h3wMkLiS1cyW3t1tgzKNAJJt1kgY4ocOJQuIgGJJHjYfXtiTMZj0UDaC8269pO19pxr1oMY2wyhxfRTMKBEEFtyNtgZIJG+wiZ6YgGdd111Avps8LMRTLAqdOomJg79R0icL+GZb1W0kQ14BBYNfqTIiAea8mMWrJZNaAqa8vSrERUVfU0gkWKkQxKi+xXt1IHFKT8noQiktAy5iKqO50gdjffdVOm0AAHYTO8YZHIU8wnppVcyxFErpjU2oRU1sCbRcSTsLRhdxTi1Ss4kKZIUKJCCT8o1EjRACxNz4iO8kKNPnpOKhCELS9UoBBJJbTDMmozGpbC68uIsulolyvw/TpaHq66kaZQMqw7HkUFjyiGBJgzBg9D3X4t6tJVc6aerSHDHlUcrAFEAb5hBYTZrHEWboPm0eovqhVpgvFQaNRM83qsIRVgQJaI8jCn+MYMA7B6arNLS1RTtzEGDtpC3Ee2NVpC2k9jA5JarqmXaotW6nW4Jk2WOVSs9ibbRg05PMU9NVqXqIUspOpGfSS2022Yneeu+EjfEralVKzj01KzASFICwz6VdtoGomdugk6vxnNoKFJndgH5aXqczGwBcatWiDttcyDjY06HvVonqcSYtorAU2VRc6W0qssFEDSFFxAECO4nENLIO9QJSrgE/NLWJAghQWVbaT8wB2m27jJUqFdtRytNUQyAynVqNzALsHBuCBYESdzhUM7mQ7+mrxT1StKnqCqGCyBGlRKi4sp69MJ26Rn1tDfMcOWlIr1qlQ7KBSHLzBZR3JT+kgyZAYaQbLr/mVUUhlxUkPtTGkTKjWXAXYmZEmSSTO2Fj/ABL6mmKNRaiiJNbVBgySoUqBJ+htI6GZPPURUg0lXQAj1KjyNUSWU6TdWmxAmCJ3hZqS6NSoCy+dK1B/MdkgyVJIuRuCDqmdus4FzHCRUZ6dMk6gG31a9JaDytKoFckwJAmYm2HOhiEqVlqAm7UgWKl9QOhCVU99z+4DPE4zFI0E100nmcMupSAIfSQV0qY5TN5vYYSEJJ2QTp7Q24xVNCmgps7KEslNz6Z9RieYWOnoAdXQbEYS8NzjCGVQigBRy6gx3IESGIJtEWnFmqPSzFYKmXp0joMBarE+opm1RgAuoBo5WBKjrhflsklOGbSLmAflaSpkaIIblG5PuehlNJbZafeUXQjr8d0sRp1QdzqU/YOoEbbDGYziHCUFVxUZNc800wpnrIAMYzD5w/ZO5+/9HfG+JmpZRAwlqZGI1GPbzjeMx7TPMO8zwmFaPEe3+uFPpsDAP54zGYBgg0jIvJwxFRmQ2AE/3tjMZhkwMW5qu3U4g/jDERjeMwoThY674ly9KWAi5MDGYzE2VQdTZoXlACtI3+YRvJI2HbE+YyIRTVCyBB1KY3iTDTaZAgA+MZjMQbqSH7AMu4qMqLTmWAC6ob/yiLwbnBGdovSJANvYGD1mf1GMxmHf5CeAfJ8VC1JdEqLqE6hB83F9sWL4kzKCpS1oVZkV2JYuFRiNOgE3MSTq9vOMxmA+1/JWKVMW/wAWFqRyvpvcEL3BsNUXFo+2J6ueanUUhmADkgKdJGkwe46W32xmMwsnuhoRQxrMzNOYGpQUPM8iWUMoKqoECbkd+txgSvxvSWUllPy6KfyjSAHFzubXk3Hm2sZiaWV2WtxSoLy/GBSqJ6bHUsNdRIJDFhcafmZu9vODKPxT6shcrQDtBZqaCm5Jl2lwRvOwgGfpjMZhFHQ2T7IanxRTVVp6V9SwdlUqJkwIAE9Sd7xe2GPDadN6dSvWl1RoW0ghiBdWkExMSDBPiDmMwHFR6NGTfZ2VoVwQlUAam1fyV1QSwhW0yALdpHY4HofFZoUjTIRkqMVJdNbQAqKZPy8oAiW/ym+N4zCdNRHe9sCp8eHLUCFgeVtRtq0BlgSbWUkEAHaMHZlkYGqlZ1qSWf0yV0M2h4B32YXB3vG+MxmGxSNdoV//ACfNutQazUKSx9c+ppUERBZrm4sQdrYJzHEdac9EK5ptqZajklmiGUfKm4MdoE74zGYXkpdIi5yULAW4vTenAQBUBNlGoNaOZpMRAiepxNleINTQurIQeQiohcaXG2mdJ7ydjEC04zGYGKyolxycpbMqQVAcDnLFHQBSs8xkAAETNpG+9rrz8WmyqSwCBSrwCY7FR7XtjeMxuGK5E3L/ALZvuS6GNPJVyJ9Fb35qhJ8SZufOMxmMxO/0N9yXs//Z"/>
          <p:cNvSpPr>
            <a:spLocks noChangeAspect="1" noChangeArrowheads="1"/>
          </p:cNvSpPr>
          <p:nvPr/>
        </p:nvSpPr>
        <p:spPr bwMode="auto">
          <a:xfrm>
            <a:off x="63500" y="-841375"/>
            <a:ext cx="2619375"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g;base64,/9j/4AAQSkZJRgABAQAAAQABAAD/2wCEAAkGBhMSERUUExMWFRUWGB0YGBgYGB8cHxwZHB0XFxgfHB4bICYeHhojHRgcIC8hJCcpLS0tHSAxNTAqNScrLCkBCQoKDgwOGg8PGiwlHyQsLCwsLCwsLCwsLCwsLCwpLCwsLCwsLCwsLCwsLCwsLCwpLCksLCwsLCwsLCwsLCwsKf/AABEIALcBEwMBIgACEQEDEQH/xAAbAAACAgMBAAAAAAAAAAAAAAAEBQMGAAECB//EAEAQAAIBAgQFAgQEBAQGAQUBAAECEQMhAAQSMQUiQVFhE3EGMoGRQqGxwRQjUvBigtHhBxVDcpLxFmOissPSM//EABkBAAMBAQEAAAAAAAAAAAAAAAECAwAEBf/EACgRAAICAgICAQQBBQAAAAAAAAABAhESIQMxQVEiBBMyYYFCcZGh8P/aAAwDAQACEQMRAD8ATZqsz0gJKPqUk9xuI/bCgIXD1OU6mAgQJi9iRt74kz+p0I1aO3uCLb+f7nEGWpFKYkrq1R3nrf7232x571E42TLT0oYDXEss3ESVIjeCb+2JqlAVFo6WBRjDT0YiNxv374hFEgmTDCSJ7Fb/AOUAz4wbn+Kr6dKmpDAqHe4ILCVmBcGCBFja87mcZW9Bidpl3pNcySxuST1gapvFoJwLx+pSenRempRmarqnqRoW3UwS1/Nusbo5oOkhrqTuRuZJEEi14nCvi5K1KF2M01YdLxB9wNET1Aw/FuSsdGDiDNTRDOimLjvcswEC+4mekDHX8UAxJFidvPQYmOSNT0FpggGmg1FNIB5dUdW5jOq0+cQBFaCTM9BvJmOvjcnth0otBaJcnTnYwYPvP7jvg3IZUuWNoI2jaJI6WsLn3wvyNcdDdttQ3NiPbFh4LlGLlVYBwrOwZZWw0gXO5L9thOISj4BW6FfqXcW23E7kcu3XpI6YXU2MHaYkTMwLiPN+uHhy7hmeJvAgbN0EWvAPU7bQcKHckahEaQshSIkaSDbe8YSKExfZdeFce/h0AT8aiwnsCJB3F99r2w24FxhKVatJPyooIHU8zoIt8z++KtkBqDX03BUtJgW+XrPYz36YY8Hc1kYJuWLM5M6QWIGnu0AHpt7TBSoqr8DXiS06w9IJcHWHG6TB1D6AwJE+18Vbi+S9OqtLMAQos68soYPI0SW6w07wcW+nURQKQ1ox1EFtUsSD8zG8kDtEDpAxPxHhK1EWnX/mJovtYjoIvIF5E4rDmfH30MUelncxl1GpjUoMRJkOJ3XWsyrR1EDBVHMiudeuGJUhWQ6iCTcHYi1tJ7CO2uI/C1eifVQu9EwSwBLoADuAYax33AwDlONTT0+ootKhlJRwWLQYvTfVcHpb3xecYcqsVof5dmylZVctpe5uwsLkQBYxBjzHQ4c/85SorAM8RCtb5iGZybBjAfa/U4plTjBqfyswXDK2tdZgfKYVonkvcjcbzh1winTamVlWcqZWeYSraljef9ccnJxOHyRutDJM0RWpqukuBpgmQY8ySN+3TrvjXGq8agykONLK5H9IFtRHMZmBCmDgzK5EKj1Q10A0nVfSuoMGBkBlYxMWAA74i4vmPUDI1VQugENOowDY8tg9rgjYHviMbi8hhMtZi+hToWobxe5lFkSZkGOhBi/UD8Oz9bLtU18j+oQ3axhZQSwPIADDAQJ3xC6n02OoshhTImNwDHkf/djXBsjTYVvUYKzVAEKiDLiZ+b5dVOTNl1SNserdq0ZFvynGR6TVmqBgrKOQ80MoL6lixDTAbs20DFJ+Jq4fMVlkhWhxbeRzdd9QbFprfD9BgamWZlqgNcVAxkmwcEkMpJuI8yN8VbinCatNTUqfOhFKoDYwwmmynZ0IUrNr7icNCVdhe0IMpxR8vVGkxBBv4Ij32x61SqCuEzNKqdLhXdVljNiy3NkBLiBME2x4/mUHe8xEdPvP0xfP+GvFQlKrSLAaT6okiykHWb2sRM9NWGlP4gi9kvGqL/zKoEIwcMCRIGgDYlpBJYgDeJJuDii0NWXZTTfUad3jmGloZwRN4JFurBvGL98T8SZ6dQwAnpVDGxkBFUyTe7rsLaI7nFdcBVpvRjmGkggwTupIkC5k73+2JQUa+JRbZHnsugqnMapVcstVoFpZgEVYgwxDnuPONJwao2XpVDTXXGqFN6iG5t3BUt3jfpgbJfD7V2T0Ca0NVZqLHQNFFwASwmCxloFpNrYtPB/ihGylKmWC+mhWoo5aiapVTpYSbEjUtoYCMXxQt7Kd8QcD0j16a/ymUnlBhOaBM+es4T0ahX9R7dxi2ZTiQbKVKcTK+JHRtxZWFu8t0mcVPMZYqT2BsNyL7ecc1pg86MqlZMz9pxmI6itNmjwSMaxtDjXiObusGJmTG37dvtiDKksqmbhp+a/bfbzOOPiBVkFVCm9hNwff643w/OAaZsrWPiLCB7ReP1xavgcY5ydcKQRYqNUbGIuJHTlwvRacVJJXUSQIiJ6r1/vbE8MhaLhhBvvIkbRMET9B3wStEKyMymOxIIO+oR1v+3vjm66DQLkFTQ4JYKOabXI1R0Ei97bHpgPiwY5gINTFACBMgKAXbSZjRGo2PfBCoiVBKh6ZVgNViJBAIIvKsQemM4hkKlNvUNWmToCAFipcaFNhedxy9Y2visGoyf7HRmS4g6U1osqlVYtBXwV5u8hx0kgC8Yny4SmrpyuX0CT2hzqB6RIB7gz0wPm8/ULVAFEI24EcumRqE+Nz4mJAxzlJWmWnU4QtFiDKtpJkbKpaegt3siu7Mts1k8krFyunlmBsbSSImLYP4XnXVuZiNY0kgb9Ynp+2AuEz6lSGvqsG3Nib/Qb74atnqYHJS0urLpJJBH9S3vB5lv74MpO6YUOKc06bSCyhpsPwmSJkXHKbb8pxV60lKYKhTqJPeBU0mQLgAR9Z74tWQ4r6rIYBpqvqVQfx07SJPUldovpI64z0i2aesV1eoC50wRNWrrT7qn69sT43VpjqNiupVb0mIY6m5ZGxi0faPofbFk+Hcyhp0QiNAkMxMS4mx2jYneLi/TFbq0EaqVExTplzAgawQo791nz4xYfhSo7jRTGzXeQNySwFtusDEpRxQOgvNcLVHFQtJB5UEsZO0ESbEG99j5wxyudpqdJV5kMFNxcSdJ/pHzSYiSMRrxSookAhF5b2kiR13jENaqqtOuXibCRBlkVYGwIMnrfE+RpL5MYOzdID5GEEFgIGmTNt7wSN5EEW6YQ8X+Ei8FFRWRBDoAJXoSCQGiffzgujxAVOdpGhgGtNjFP6XZTfthiM4KYRalRZiyk8wB1CLTYR/e+JLmlHox5xxHhZQpSrgKJEv0YAQNL20nTJhhM7ziFuDwupSjgSPlGoj8O4CswmCN+ojbFy4q9NHIXmFVTKxvsVkbGx/ucVvM8Gb06wouQQpJpgStmJlDMgj9ugx18fPenoGvJNw74m9FyqhUDrDqGLJN5CqYZIk2JI/XDSlmaZHqck6jpBZwS2lUhdCgCAokSZJM+PNSGcjeTcuwIG4kE7fXfBWUzbKRzCTJU6tupHa/nqMXlwp7QC8DIlxWJoSqMQ2ltLAkkgKGMWMCxm2xMELqGeanXQnWjqNFSCZA+YmR8t4a1h1xN8FcXpirUpZgt/NUBSSBLA6guqLMenciNyMN/jashanVpkK4mnUK2JRpZZ86pUzvN+2EvGVMajTVVrV4QgO11qMQpGxnUsmVkXtIHSQMT8byJzVAhagrVE5izyGESWClVAZbXBAgxvgXhOYTMU4zCioKalVDQw0gMUIH4GAUC3Qf4sPshlfQUVKDF1c6WpO5M7yEcyyG1plTtbcZN3TAtHldSmrGzWe++1gTv2xLlqnpuCpsVKnytQFZMRtIP+XBuayOh6yRARiUVwJ0MdSz3gRcGPJtiCkAbMB1HKIF+w6DBc/liZLdDz4moOutWeAyoq+ZdZ3iI0xPfA/D0/lU7kPA6//SBQjrIt0gWwqr5upmGpioxh1prYbBHeYE83yEmffE1Cuwy61DELSXSQf+poZKe/WYU+VMYMYYxpDR7G3wvkF05k0y61VLsjyCTSUVAxUnlKmotRTYm423wZW+ExmsvRqExEkJJ1S40gBtwhJ1Fe5MTMAjM5L+FyuRqMIWnl6tF3JA5qyBlm8kGpN+mod8TcQo/xFLLmkRKqo5ahUksQFWBtO8kQN4w8ppLTG6RSeFVRQIDA61JV5naQCPJkHfaBiLjHDWSrqQyh0up6aTaPfpHjqcSfE5qUM1VR+cvFQPpKg6tyARMatQ9x1xLw3iwamaVTYzpn8LHoOsH9QDiDyUr8C3uhVVRiZDCPNj+VsbxL/wAxAsSQR/gU/mVJxrFbKfyQcdzgL6dK26iTEd+5HXpM4M4TwunVRV1BWgAgbmZ6zvMfNb2thFxSsfUYGJHT/bpiw5KkBRSp6k2AIRZZWkmD4gAzO5iDfDy+MVRxI7zr6HNN3YkCAxgECIiBA3G9vMb4lrU2pVdJFRYQEyLlSJJWCbadoPjAOZJepMB2F+ncHtDFuwjriXN1ypWohvUDgotoEkEKPwiCbbWxOtBR0eHSdE3MDaYJ5QLzYlhM7AnCzI5s0WDOpcpIUMwCkDl5f0kT9MNMrWNSpTJVanqEJGq8mAxE/iUGZIMEdegnxLl6QqroOklAzQ0wxZwSBa5ABgbE4aC8MZLVneczimoyGdIIkgQXkSoJHQHSLnYdMR5Gm4ryGpiYU7kG1iAQBHQj3xrLcLJbQBOoiDO0kRue0n6Y1xENTrLEVFUQGBuVJ5QDNxygAzaCPGBS6iZJ9ll4PlkOfzIEQimJ/wAKxECPAt0wq4jnhrcMgB9TkK7AdvPQb4l4Lmz/ABOZqemTrpkgagd2ieWxHSI64g1iW1apgBRp0zFmsNiTG9u84m4fK3+grobcE4mFzVhKtciICMTrtHvPbV3jEtDM6WqKlQALZNZtpUvSBDf0rdb9vNgKLrU0sJV01eoqnli+k3uekkHfp3F4xlOSnT2rU3cmpNqtJ29RXFp3kRNj0F8NBJspFlh4NVK08zVlmf0RMgzLtVFQD2GnYdB2wZ8P0WSkXdwC0AGDqAMaSSfFp7DCjgnCiULNUqL6gYQrCSrTOqVMyTECLHDmjl2oDS8sqKrJqMyRaTYTeBcWg4nNpsFbOKHFmYvpIO6kNu15J9owRwjiKKrupYqNcoWBIk2IET02m0nYE4RU5SKikK1omDfyCLjefE4n4RkqZqsFbU5LqINoM2N9gGiQMLOKffRix5aoClQzMiGJ5gNxTY3vpJF/8QOwjCMVRUqKpUqSRzabi223083HXDbK0xRpBdmIlhqB2gAECLQRbex84W0dfrCmGUl+ZWJIgATMjraPocQlxVtBfRM1aoqH1Qo0GBoAEAqEpiQLCSCWvP3OOFpUv4gtT1xbQVBAUwBpYizRp67yffG0q6mcEEnSy2B0woWCCN4N48YhVK6IWpiEqKAwO5UMSDBu0ENcYnX+RWZxBXdlRQpRQrvBHRixLWM6b7dhhbxr4YpsSx/lMGgNphCApbmC2E/1DxY4mo1ruFLFGI0iRvESe9yP98MM7mFzNJVSR80q0aU5NJWNzH7z2w6lKFOwHn7KVbSRpKhvmEyY2tuOzfXFl4XxT1/5VYyGQqhkS4a2kmYD7RG5A67s6/ARUUI2kVY5TclQYPccvcHabYoWdyj0mIKweot1uIIsR1B/fHXCUeVUMiz5yutPSamkur6ToJUldjsAQCsEfn2wY3EqiCnpzDC6hCwIVi3MI1LHXczG9gMJuHZkVqZNQg1OXmZQSQpm9/mmBPUG+0mZ809OkMvVpBk1a6d2AEhtSEf4jceJEiZBf5UH9hXFGmsxZzV1DSbAQbMo6WA6wOlowhpV2S5B0z2Fgd/ywRxHhX8PVNyFcWDEBpAUxCliOUwASZkSbYXZ/MkPpUGwldjvt3+2DKDz/uBraYf/ABAXNByYRZM+SrAEAbSWFhfHRo1RQya1GChzqA6hF+ViNoLNa/TpgZs8DTAZI0hQSO4gSPtq+pw44N8O1q6B81K02pgULjmGoCQAZAsm8WOKKWt+B096HWXqs9BUOqGT0y4bWDqGkLFtPz7SBY74b8MywKh1AXQi2EczsCSRpudIUqB31YBynDfRqVFSqo9QolMMYDAxqZQLGxNj2EXkhhXrIoahTIdEUnQplh1AQ7EXM7EbSflHP4opQn/4i8PIFCs0anVkMtPy86mw7FpxRGBgHYm5H0J/bF6+L80K9ADY02QmdwrArc7X1zaLRiltTBgCwHf8ow10CUa2IcyXLG4PnGsdvUE7keIGNY7VYofxqmgzb6BqUQQATYEKd798WTKZSrSS9iT7SIN/bVIjCPjOWpmsQrgktcbCbCJ7iOp3xZKeaLUkDSSoKSP6d43mTB2juTiXK/ijmdEVOithIJMSWUwOwGn6/fAlWsolgg9Ta2wItEG5tGO2olS8ixJE79RPXqOuIKpGkXCvJgC92n9jiSVgNcMp/wA7UxiS0XAljKtEEWmBFrTtiDjicyGoC7aCbr+Es0GSLGLgnfBWVyhA0qAdMGDeRO42vPScLuKZ2rUqAVSGMC62BRbqIjpPQ3v74ok87Gom4TWC6ipgSAFbTqAJ0An/AMwdh43s7zWRRqdNguhF5GJEtrCglmJvBJgQIUEAYreTzXOFAIXUjNBgaiw3/WZjvhxxLNEepTUlkG8GBaXNlJU/gk3FhbbA5OxroEz7Ci+jQY6dDokkEnee/YjDeuQw1IFCBrRuCYYT0a5ud5mcJM/w9mQcwZ9OtSCVAp6gumHibmRpJtc+DMi5WmTBsRJmbixiDYX/AL2xOauIh1UznIdSgybDSLkadjaNhbHedqa6aar6AiCQIJc6rDsF1Hrf2wFVe6gSWvA7bk+04Hq0ak/9rCCRYWgQPGNGKQ/G6Za0zWy0xAWLAbcxtbwLC8wMNc6hqp6pOkjli3bt3BM/fFd4VUccxJuCLQRtLbyd+tj+mGdKsWSoDykFXjcknSWAYeBN/bE6uWhkySpw56gSmD/QrWiNMc32k2vvh5w7K0KFTTQpM0ai1VjLSFmIJsuxkg9sIlzFRqoqRW01G0LoprcaWJEva7R12B8YJpZbMFiWpusEz6lcoCggaTvaP/WOhx8DYsL4rmacszqQzDvbTI1Dyeu/4fsDnaAChqJLGlzACfkgNJAkQCWmTEE45ooKdUjXRWSG5f5gFgd1gxMCBHXBeX4sqB/UqNL8upVUal0gC9TmGqCNIjvfC01DCOyigzv/AOSIq025qqBbWiDEEEkgkAgXmCQO8BbMHSUlAutJEEyQGgrqBupMT+I98BCtSpUmDNpUHSpJsBJOmL9VNtsFHjtChDMiQDp5hrjUdyJExpiYj6nEFwvwhnwuwwtoAI0rEx3Ej8IJBEFd/PXGqY0VC2tmEidKSNuYXG8W/wAu/XCPP/F6UQRQUuNRMqFg6iWN4MiSbTawxun8SVcyoA1s9SWqL0BE/NpiSRB7xjPiml1oy4h4OJ0grtorMAC1nVYFzIuCYE3OFvFskKlNFqBKavemJmp+IQRYLIIm4ACgyMJcxTeG1rpJJW03H+bmG83jELZt1BCACdqgj+khtUbwb/QTho8aXkouH0LsxQbKsQSDUDfhaRFjII336HphrS4ktddJMVLCQdyNm8MAN+sXwFVyb1kku5gwNUkA9TMdcJ6iGkwlYtvEz7YvgprvZPk43BDnM5FxUYu7tUHzVJJaZMyNQP4ViRf6Yizb1NUFAjU9Kkf4bsJ72jGuHceYOlQyxQaSpFyn7sOn++G/xXTXUlf1aZaosFUbVYWVjHy8hAggGRtgu6+XZB9CHLZjUzawTE23O5w/yGeYUGpgKfTIqKG+UqCGVY6m8DwSLwMV3LU+ckuoM9eo64IWsBVALnSeQsDupNtvOFcU3o0GOKOYqV0RqpY1UcLTmI0vcmSAAZvbteOthy1SFI0mm8hyVN7coAmeu94OKlTcLVKLJKsdNQC2nSpiDsbTuYvGLEsL6bIutnH4zJCnUFYACEUR1mxHXCyjZ2JIS1s3T0VgzNrJWB0BEah07DwPpgPMMotqk7bdhBn9cWX4h4NQpI5F3Ia8DsOh6lhvvynvikZimwJYE3/Xz9BP1wzgpMjO0L82vO0d8ZjWYbmMmDjMdSuiZZWyAfMOwN/UJgGCAzM6gdTy2PbFo5QzrYkuIU2jowMEz16/rih5XLs1RQHLy0sApIERuPAm8dMW7LVqkhXGkMPmWCYABKtcQep3+YCO0eWL9kKl2RVi9IPMEAQ0cwvpNo69JG33wNw/KPVqBrsOsDUbCD22GJszW5FQKRrEmALDf/xhgP8A1iPL8SZH0oxBmeUwCOxMg2+uJpOhg3MZhQQpMEiJUAQJLTaCWNpJM2ttYHiy+ro0oruFJiSAxIJLaRcNsOtwbAXxJQRQRrZEX5yTDEjsLzN/GDqWUpupCZjQ6grpVGOqZ0wYBjTPkRtGHgqALKHDkp0jUYFH1CVIsIIIA2K9vBjtgWtVLFyohWYkiTp025YmdovMxvM4PTNs2um7gsp0wTG0BWWxWbxt7G+BsjqpqbCTJnqZABvEmZ8i5xpIJriVNBDhmYqFGp+XvGgD8NhPn7YXCtB5SQp7mL2kDxg96wnpG28x4MmdoxA6m8Cxkf8Aqdv9MBJ+RZHDkspdHIAuw6heWDe8EkCZ+mJatOSpqSVIAiWsWKx2E72jABzqqxEkGIMiTa57W6wfztiannR6wdWhR8sjVIvG2xmBYfbD4bMh3QrCEsRpG0QbxN98MjxJgJhQDqB87zsLzecK8uBUbl06ibbxG1i1xv1vPvhx/AchaPlaDaCIO5vsfF8crpdhQvq52qCuqpqQ2QITY9yNUQJ3HS/cYG+IstUpqQtQuzONLaQCBp5rqOa/W2+2I/iPNVBTGmmqiRciW6yb3gaSPp069/Dj0a7RVNdouWVlUCRawSdx3+2LxTq9HZDljq2xQaNd0COzEyTqkzcKI32tt5xt8hViGdtNiZMfLsdtx3xb+KcCSmAyo1RSTGqq4lb7w0TtECPOE1XO0qeo/wAKoBgguociN/mk7yD3GGeXss/qYL+kTVsrI5qwIH+KepbvcyxP1xy2VSBcsAIEAmBvHjrhhnc4AqlKaIDVDQIkC4IhQLEidrTg1ePiGSprjUoHObGGFx0gSIEXAPurTGX1WtJCulwKoVlcvXIMf9Mie29jhlleGZqiy6KOgsVTmdBJdiizBMCbYf5rihVAVdSD17R1HXbr9cQhjmlmf5iMpGm06CSO2/TbE1JvtEpfUy6A8zwbNVCVdaI0DUecsduulb9/bG858E1qUk5ikAF1EhDEWtJIvv06ecWPMZ/LU6NYeu06mLBwNZ0hzpA3Fzabfnit5/jRrMyhpLQCZiwMRtEEnSPAJwqU2/Ai5ZVphHBODipao1RBH4ABLWNw09Afe2OeK8EywpsCX3inqMtMRPLAmDO0WwcnGKgldQ1LsFiAPmmbCZna98LFzVOs5BUv2/CNVjb8THTPjbC8cpKexHJt7Kfn+CNQeGP+INFmW0RPW+2JKmfkCABNpnoe/jFrzfE1rA0q1EFTtEz1hlJkKRt0BsDbar8WyBoVdLiQQNLDZl7/AOuOr8tsWUfKBa8TYSNtvAnETRA/Tz02xI+aFwCSCNyInEbKCLR+hwysgMstxhlQgrILKwPUOvYxttYn7kYuuZz9KnlFNKkg1IHqzJ1aiwQAgGCIsehG1ycUbL01IMzG8CBf8xthlw/iP8PyPL0rsBPyuRY9oJVZsbARF8Ja6L8U90zWe4hU1MPTamDT0FW7jQdRJi9gp6wOuEudpk/9RCf6R/fjDD4gzDoDyytQhmqEQS3LIB/p2t5PtivGoDvBP9WKxjbyByN2R1kbUZ3xmIm33xmLgplr4bSBb1FBW5PzAARMzI5p9x+2HDU6brTEwU1TPjULBmiLz9DiqZTNPTrgkajuPsYM9vyxP/zPVYCWIJ1AwJa5sPbxiUoNuxHBsMzPEFWVPMWVQrkDlVQQIkXELbSR+2OchktTKFKqW3Zie0wR7dBGI8tl6RRWqFjUAOmmYKgEkiD/AE7neZ98RUmqM0LMAGYN4APLa8HbGx9D1sdZnhVEEKXlgLACLgASAfI6/wC+I62S0BamldWrzM6QwkEkAyex3H1V5/PVKTB0BCRBkdYAMlpMGdpjBfDM+XINVgELk6id2I5iQQWPvbte2EcJLyJLQ1pUGUhvWEMw1UysWbkAI1HkJJixvMmTjWeywAcQCFkG7QCCCQNjIAIPa3fAmZzjBiuoAKxQroBEzYkmP7B74gzeeRQWansIlX3mRaQZEXv2jCuDk7Ep3QV/CoIGlgGA6zqa06Zv3tBP7QNRZLbkDaBBIMASbX6CZ32jEvD+PIzJT0R2YrJ32sQBsO+DszwZ5hWhY1XiGO/Q2F9oBkGL4O1oDQlzmVFRVZTMW8q3UXAJA2vtHXAeTimvMvswvvNpEH6bfbDJ6TpqOoHa5gzYKbXNgP7k4Jp8MWrAEK4k22O/TDZUJdA2SzWndovcwb9LTI/Pv74s/Da7IQ+skdB0j2Am3bbFcbKsgAKSOpAtG/S2CMnxKDG0dPb64hyJPZlyUeg1clRztD0WRUupDLbqWJvb8R7Wx563wzVogsqkQTBA1CZAuelxvbFn4d8YGm2kzzDSog7mOm5xPxXi+ZqLpXLtrUSxew0nbTaZEXUkdIxGLlbUSi+fSB8rn20FKogcp1LGoSJ3AFiOp/acA5pMuX0a1pvErqDQ07kwCJjsLyDgKtk8/VYkZaqi2ALIQDAVbEjxP9jDJuGVUUa8rqsZYnUJvcBwyyPHbHTBSa2WjGT/ACEua+HqiB9MFdIJKlWW0eARO/e2xwj1F6hDNBMsQf6hJPSelhckntJw+fh9VYKZaqyj+rYkCCToKg+0W98KUTRLfw7yD80EAT3lSJnFYRl5DTXkNy7CpNGCYuCRswj2M+MMMlwrM035EnoTIAj6wYwspcWci03/AL6DGl4lBu9+2kn9RE4p9mPlkqofZrJ1Kg9OrUpCnbZmDjb/AKmljAM/n4gd+DqgLSKrVHliRcKIgSYDC3ZSTO2IsrxcG0KT/igXNp6YkrcRmTrEj/tEe0b4321WmOp0SLlmJaxIblBLG0RNidoOwvg3gbegihTSD1SCp0ksguGJuAp8e3fANDipVdXqFuhG9vvI+mGHDWSpSIp1qVKoQFAdAgUatVnEn/yA2m+Ofl48FaKRaYPxii2oOhGubKKZ1fQayIsTv1E+F+b4HWqI1KoFkDUjgGJAEgb77H6dsM65ZKrFiakSBpsHsR40jzE9DgzimWauBNVUjYIpIAYCRqMt79BePCZYxQzao8szSuraHsUtHb28e2OadeGkztizfEmXp+miAE1RJDDmkTBDG5IgAg9JxUqxM7Ef69cdEakiLivAbluIFTPbb9b4LaohUMLg/gja33ImPvhSpA3/AC/vtg/h1UoTzQDsRuPY9zhZQXYqWxtxBlrUEF5VlBgHaLfYLvfFYzYAaIt74smVzAIA1M2okSTMNE97284i4jwimtNm1Lq+UKZmepA1T06yL7nC8brRbCysnT5xmMKHGY6jYluqZLkEUuQG1xfciWBuLRp6YU0ssahJkAE6o2JB7A2N4i/Q4KTjbGQUIQSYExMXsRvFsRUM8JhFiQwA2iQwJt1vJwivyMlsPoHQL07CCFjdbi+r7mx/fG6ObqOCEpUk6yXCmNoEkWM4TIHEFgT/AN2qCPuPvhpl+HM6ElkTSoIBa4BjbffsfGMMcZvNVKmpCSYAYoWEExuIPsB1v0wOvD/UIkOIGojrF50gzPiP2waAAAr1VRTMMATpvzABVM38gYnyfGUVlQswB/E6lSb2JA7/AFwL9I2CNZdVRWZtMQBBJkK1wVvcgAb+RvgXIFKbenUiVPzTM3B6X8+R74M4nxOix1gmGJBChGveZEKwUkyLH3wGlcVIVaTtflZhpAmZG5EdidvoI2Daom4x6DKuZVTdVCTANjJF57/2MMKHxCXGlDPQwLbW/XfCfN8IqhdfpcoEtrqIYYkxpAOqL7H64WiqBMEiY2PX2GF+xfkg4JDuvSquORSSZI0wZvFh2/2wur5t6TnUGRhE9It/rgVeIVFYFHaR2Yj67zMnBy5mq7+rWcFhYFn1Nbbcn/Txiy4EDGJwOIuTBLDqOU37WkGD3wPlxVZwZt+31w+4FlKdSqCT6ZGzao+0Nv8ATFwfg+UQyKmt2uT6eoknqTf74dfTehbSE2QblvDGBuFNwZFyO4wbw+kdWtgyyN6bQegvpE9BhxTyKgjkcg9dNvsb/YYmqMimNQA8/wCkYy+nrtjKbBK2T1jlNZR3Ln92xCtA0zqFesD/AIgzfmtsF1c2TYMT/wBoj7yIxEXBtVcoO1mP2BAxRQS6DmzqhnKLjmzNQdv5bG/3xLmuD1KhBXNs09kOqPA0/vhOeJKrEUqDP2LSPyWRgn+EzNVg1qYH4VBt9JAnBr0FSOs58MA6iXquR/WFU/YS2F+V/wCH1aoZQUx4JIP5iPzxas0KqrzOu39IP7kz4wmqZt0jQ5budOn9bYR67QzaZO3/AA4ekupyrf8AaCfzaBiD/wCNUaY1ljTX+poifbYffG6fxfVRoJUAbySb/tiPiATNqeUtEkIjPdu55omLXmMTU43VB0tk44jRAJo1aTsoPMEVj9yCR7jElZjpAoumo9pBv4Mz9MVxfhNkcOtCqLyQSIA+xBH1xZfhTJoVIcNJubkwfqT4G+J83Px8a+Q8W2T8HpVFcrWXmE6SRA1dNxfphNnuIKVrI6AvJ/FEd9jJuTf374u+YphRC6vEkn9ceU/EgVK7MpBkiYOzfMQfJ6xtjy3XJJOFjSjfQI/GPTrlkkEWk2sIFu3bAfxHQGYDZhPnmai/q4Hed/ecR5wVXYMxgdC0jrMeTHbEFBiGF+pMXuL9rzYWGOuMXBpoT7e9C7JUgzqJ5Zj23wxq5OdIsCFLEEjeYUdCScT1eFU1ltFVNPzDSrD3ALIY9tr7YDyi0NQf1cwY/ppopnpc1G99jirV7THUa0wj4aos0qdm5TNoNiCeo8EecCcRy+h2UkEz0aYPUThjT47TpNy06lVYIh3Cgz/2Jcb7k37RdPmM0rsXFMXJsWYyfctsOpxoxd2xm1VEDZQnt9z/AKYzEJD+31xmLCktTiGoyRfr2O3TpjujVrVAQiyBElRMAdz/AK4bpwo0SP5Y7HUpMzvvYflhhWzSxdV1HaBAHUxBjfzh8Rcv2KaNGtURQ5DKslQzgEXkwJDASZ7YnRF1GFCzMne3u2/3xK1dhaREzYdf1xzTyxqG7hR5xsX6FyCGTLgamqa2AsmlhPu2vlH0wEnDjVJZ9cd0UufvO31wfXQU6JVaxEm6gAK3YnqT74Y5D4tFNUghnWyncC5tpPLAkwI2wygDJCHJcCR6mhW0+agCD7ljh4/wW4ks1Ir1YVjH6hcA57N0i4YAFpk6gQJNzaYxzUqubtVAHgKMUiv0IzvPcJpUKYcMXVp+S5sY3wtbiCEfiJ/pZv8ATBDZ2mDAh++sn/8AWVwXlBQuVoVWvvMKP80Fo+uHSEYnNQn/AKYA8A/vvhvwjIOxGpIU3k6VAA7i5/LAmb4iA4WmgHc/7tJOGR4hoQQbnqZt9oGHihWxnwjKkvqpU7qfmA0j6mBI8YsiZl5Jq1FU9lP7DHn2X4w+qDUY/p+Zw3pCnUEkmfcX+gw9p9C0Wr/mKA8xVh3LT9h3+mJ/VSRplQf8IX84Bwl4Xk6iDUlWb9AJ/S2HToHAm5AvJiT774RphR3WW4JI+nT3v+mAwFkwk23j/wDo4yvmCNhbvp1fniGnnEIMMZj+4xlE1h1KseiH/wAo/SMdPnTpgtF9jA/M3+2BKgLW1DbcEz2iO2BlykkGQ5HeZxmgWDZ3jzEkKJ780fXfCs18wxIWD3CGT95j6YfVsvqJDaVm1gD+YG+J8plEA0gav8osfNpxzyg72UyF3B69VRP8NJ8tPttP64f5T4lzNOActCnsCPy03wkSjX1lUYaBeQoO8G9iRufbA2YzVUBVR9zYmN+trwIO8XtjknLAdDrjGepMpBdgTACTHUH5QNonfA2UzhDfyqbpaZ1KQbSfwTf2wqShzAtcfTrHT7Ym0ETpaFIkwYnrfva8DHLOUZ9otxT8Ds8TqCif4j0xUJOgFgLbcwA38qCDhXT4AtUCrUkhgRK6TaempYkeL4GWoCUBcCDuYsDvI1ywMyDMWi2DDWLMQtagFtpYVWXUFI1nQ/Mxg/hBJJtN8Iko/idkYpiir8KUAxjnkGPUbTHSYTcdYgbY0eElTyoKQjnbUptII0GLA233wZS4oGYCsp9Z2AUK6iDc6oKiQoI6g9yb4D/iNKEjW1VHbVKg6ew1oWFwxkkATBw+TRRQSGDZRFINQt60Ssg7HwGHTsBiqfEHBAjirREKINQXgmTJ3ke32we1ZnUNVbQfmU6STewH4F2BvtuPGB8ozVdSwbQZclQZDKZMELeLAXk82GhcWCaUkKs9XUANUIUMIWkliombzcA7z1m09ElVjJaIGwHYWgRgri/DGpsTIaTJIOxJ83/IY4TLFlLTA6nePfsMdKpLRwzTToCasSZnGYk0MLQLW6Y3hgUWMZxd7n3wTl+OBN6af5hOFVGvT66p8DDXh9WlPNTkdSx/TtjspkWzrOcZaqZimo/7RhZUqMT88+wA/bEnGOJU5hVUD6/tGF9B6jAmnTJA6jYYDVmsKroAADM9ow5yvwrmCKZFCqVa4K0zNp+1upjCLLUa5MgFm7BST4vGLbWPFakO7vTAQCSwpj7Az9YwuL8IKoXVslTp1iK4amNMgVQZ+wAn6Yh4xWygP8ogg72Nj7dvrgbMZahqPq1/VqddAZz97YKyXCkcgJRaf/qGCfZRcj64ZQYra9FeZ9RhQD7A4b5XLV9O5UDpMYsNf4azCiVQ01jqn6kTGOKXwtWKy2t7bXA99v1wy462LkVutkWZpaoo9jfBtPJqBElvJOGx+HCo1MbbDTETvfErcLUU+8bxt7SZOGUUgMU5PLKWusAdh9sNKnE1prFKVbaSo/XfATZxFOleU7TE/rtjiqrI06pXBugUHUuJuH1Sodt9I3+h6/TBp4qBfUxYi8tH6AYRmqrRa3ed8EUdINlE9LT95wjl+w0OE+IwUK1GHYBQWJ+gM44y/FaKsihkZmJAWYIIiQVudV9jE9JwrqZwjYDzt/rja8Rc7sBG20298FTS7AO87nFFi4Uk7An329sB5XjtPbV9Jgm8dQJ/XClG9R7M0nqGX8zGGX/KXS0kzsCZ39gJP1wr5fQVEbUeJCpGgaVU3LAXtO2oWJtvg6lm2X+WRB35ImT1tLbnC3JZghV7GxlLKNiebeO1+uBM3xgvVIpVXPMRqjT5gMCCRyneDEXxCf1CLw4Gx367rUKrysFiZFyD1nqB+xwhzmZGolQeoNr9P3wUMmZE1JK/iInc3MH9/rhRnKdQqdIZWLnSwFiLk2Gw5QZ/WceRycj5JUMuFu7GOWzRnY3UkCN9gBbff8sc0+IksVNJzeVKmxWBbaNMmN5/LHHAMqzUVZ20+mKgZfqGSDFxM97fTGE1rkailMbqARcsJJcKpWR5sNxGIwvJobg4mnsO4fWq0qhaFRtYYF6lMMJtzSdW43EmDuOpNHNPVrerWWPSMhkrJYzIsKgMmADzbDxOK7W4YCDVdSxIElViJB5ixIT8QuZEAYnqhK1NVNeulBQNOpj/AP6RJMLIuLRFhEHHRrs9KvRHm+H0xVYnMGnTP/SYCoegsyMxUkz4nqcR/wARA0hQREKTtuDZSxQttzGRfa8DYyDsGbVA2LOCrEkSJZjpI/zAiJvaZcxSR3X0AQUMs9R1eTJkKIKgW3Nz1tgSkye60dU88gApmoS3RFKgNv8ANBE7xv8AWIGEg4ulJlLjUpkR6gOk6rERqlNzYXkwcH5zh61CxLKs7A9XA3LRygkAT8s4F4lwf1MuGUK1Uhi8KUARJYRA5idEXi7RBgkNxtNLJ9i1JorVWrULFyCVdtJaOVisG3SYI/8ALzjdUiGKoQBykjbm2Bi3TbAlPPNME27TYdLdvfDThbemZZTYtLlCwgoQqkbST9vN8dzVHGtsU1QwJEfv+t8ZgxNIEAT5O/fGsbIbBlir06aiwLNsB48nEnB/hitmieYUwBPc/YYOzVOlJVAT5Fh+W+HXC+GQFNJih94MY9NpHEVt/gMK4VqoM7k9B7YYPxDI5UKk1awB/CnKD9YnDrjOQ9JQ7VGLHa9/y/XFMzvFyzadYie8nG0hdh2e+PWZSMpTWmo3YiWxU6/EqtZv5tV3+tseu8C/4f0KtFKjWZlBmQPN+XCPi+dyuRqyaFKqw2I/fp+WJWpeSqVeCscN+FqzrKrpBNjEffrOJMzQFBgNXMNyIJ+/++GuY+PMxmV9LL5dUH+EX+5/0xXczwnMA6q6uim+qDf741pdGTstfCf+ILUEiS/io0r+Vxhrl/8AiWjI5qBSYsgIUHxJxQFySOsJINrGCT9In88P+FfCXKCabk73H6A415Gr0PeG/G9AKSMsS0/KoBEdJN+uE+e+JKmYfUVFNQ1lAkkecDZ+qMuYkjxb9sV/M5l6pgcq4HQKCuJ1tT6rDEa1mYblu+IRkh1OO0rotpnAbNQSrgDbHJzjbbD3xFUzqmLmPGO6bhrLY9JwjNZunXY+AO+OyhawH5Y1/AlTzsD7H9sHZJgQQovtP/sGMScG+wogXIuvymCDBFwR+0Yf5M1NKo5AXlOoqCQDBmYLxfpvhdw3KVHcJ6jqCQGh4tuYIBESAfp0ON5zPVFGkAsy35jq03GkC9yAACT3Nh155/F0dHHCxrxVswwinoZFM6kEgyNUmB1EbwIxPTyrU5qBEY/iY0zoVriyC0MW+YggntvhRlMxUNHQ9JihYME+XUbCSQvPFiEMxM9ILCnkQkg6SZXmBuA2oSDpBQrBnf5tuYDEZHbFInpZSsKRzJhweUKk3BMuCVuigXg7yQLWwgyy5h2evDemCQGJAMfIoKxcTFhvPjDHh2QpnMDXW9NApIVQFaSsrJvrSRcLc9Qs4ZVuIGt/KLkOWDBk00lc+mGYhagXSTJJbYHaATC1ofVgXGUaivpO+h940sRBQEgt6mpJPQSVHUYGfgyikatOs1VlCuSSwFzoAJJ5is7m9wMMaHBDUzFSn6btopgsqEB1LariNYZSYINoEeJFPEWoU9GukstfVrPKCTFhpkFpkdfaMItKg4oiyeTcgvU9FEAhlqLGsHS0KBEtaxMGQIwTTS5p03RaWkyppBULACNJjSZFzqM2MmTJ1n8hVFIZhcyr0UUM4L3DRBGmoELCSFXSD1AwPRqlwCW9MMRdVCuYEqDqM6ZNpPS1xgNUgZUwfNVatVL03IkKuinpMAlRey9JsDvuL4D+JQ9SqKNBNFNVQJTeFqsAplmki5ZWaDsCMHmqF5KtRy5EhY0MItcLfvvN+m+GXDMzWVCyKfSWJ1kSYcagrMBfpy3BN/Kx5ZJ/jolbcq6KtkOINSDI2qoDBKEh0dgSV2N4JNxJmbb4JzaI4FFWAYkkqbkE7rM3uTYDpMb4sK5B6oLVKCl6QMNSUHkVncsRzLcs0aIP/wCOEmZIpK1QI9yFDFbAEu5UTA0lYvLEQQMO5Jy12UTx+IuT4do5d6b+trDg8vplWB6wWBQx4JjfxhnxarTp5c+iztTaoHUnkChgS0qAJNggIMAWHnjiFRQmrTUVxB1AAiZ1AhiSxMWmARG+Ntl6bOun1Wp3L8vNocaQgGoglQRBtHQYop5U5MKSimkhHTyvqDW1NZa93C+1iJxvAtdiGIA1AGNXeLTvjMWsWmey5Xg+XiH5bRAt+eA+N1cll6e5Ps15+mKRx71lLFna5tfp7YQZ7iOuFUER1JvPfHoebPKYRxbjBqEqHcr0BJwX8LcAV6yNVDKszYfthVweuqVNTrrA3nbHp/D/AI3otTFNEC9JsI7bf7YLkzKI0418dJTp6MuhaBB6AADv38Y8jz+aOZrkxGo/X/3iyfFPxBSOpEuT2ECY8b4qnDMwyMYEzG428jzia0Mz1r4NoCnQiKa6RGpllvqBb6Yj+JMslUFnZ21dIgD6bflgf4e49k6CSzw0SbT9BhX8SfHqG1FYU723wRtFbzNSnRqyrQR5/wBMG534z9QBLoYA1AyP2OKzn+JJUqaigj9/76Y7GeoWmn9ScNkJj6C81VWnedcjtHjCypxS8CAPGD+JVkqqPlQACNpYnpO1he5GEwoQZABE+J+2Ecl4GcX5Cf4hmIsSO+OqjgnSoFt7dfriH+OJIAAHS1sSRzC1zbfGyBiGLlNNz/f1wXSt274GosgEuWHYRvveenbY4lrGooQlCqsJBYEEi21h3wMkLiS1cyW3t1tgzKNAJJt1kgY4ocOJQuIgGJJHjYfXtiTMZj0UDaC8269pO19pxr1oMY2wyhxfRTMKBEEFtyNtgZIJG+wiZ6YgGdd111Avps8LMRTLAqdOomJg79R0icL+GZb1W0kQ14BBYNfqTIiAea8mMWrJZNaAqa8vSrERUVfU0gkWKkQxKi+xXt1IHFKT8noQiktAy5iKqO50gdjffdVOm0AAHYTO8YZHIU8wnppVcyxFErpjU2oRU1sCbRcSTsLRhdxTi1Ss4kKZIUKJCCT8o1EjRACxNz4iO8kKNPnpOKhCELS9UoBBJJbTDMmozGpbC68uIsulolyvw/TpaHq66kaZQMqw7HkUFjyiGBJgzBg9D3X4t6tJVc6aerSHDHlUcrAFEAb5hBYTZrHEWboPm0eovqhVpgvFQaNRM83qsIRVgQJaI8jCn+MYMA7B6arNLS1RTtzEGDtpC3Ee2NVpC2k9jA5JarqmXaotW6nW4Jk2WOVSs9ibbRg05PMU9NVqXqIUspOpGfSS2022Yneeu+EjfEralVKzj01KzASFICwz6VdtoGomdugk6vxnNoKFJndgH5aXqczGwBcatWiDttcyDjY06HvVonqcSYtorAU2VRc6W0qssFEDSFFxAECO4nENLIO9QJSrgE/NLWJAghQWVbaT8wB2m27jJUqFdtRytNUQyAynVqNzALsHBuCBYESdzhUM7mQ7+mrxT1StKnqCqGCyBGlRKi4sp69MJ26Rn1tDfMcOWlIr1qlQ7KBSHLzBZR3JT+kgyZAYaQbLr/mVUUhlxUkPtTGkTKjWXAXYmZEmSSTO2Fj/ABL6mmKNRaiiJNbVBgySoUqBJ+htI6GZPPURUg0lXQAj1KjyNUSWU6TdWmxAmCJ3hZqS6NSoCy+dK1B/MdkgyVJIuRuCDqmdus4FzHCRUZ6dMk6gG31a9JaDytKoFckwJAmYm2HOhiEqVlqAm7UgWKl9QOhCVU99z+4DPE4zFI0E100nmcMupSAIfSQV0qY5TN5vYYSEJJ2QTp7Q24xVNCmgps7KEslNz6Z9RieYWOnoAdXQbEYS8NzjCGVQigBRy6gx3IESGIJtEWnFmqPSzFYKmXp0joMBarE+opm1RgAuoBo5WBKjrhflsklOGbSLmAflaSpkaIIblG5PuehlNJbZafeUXQjr8d0sRp1QdzqU/YOoEbbDGYziHCUFVxUZNc800wpnrIAMYzD5w/ZO5+/9HfG+JmpZRAwlqZGI1GPbzjeMx7TPMO8zwmFaPEe3+uFPpsDAP54zGYBgg0jIvJwxFRmQ2AE/3tjMZhkwMW5qu3U4g/jDERjeMwoThY674ly9KWAi5MDGYzE2VQdTZoXlACtI3+YRvJI2HbE+YyIRTVCyBB1KY3iTDTaZAgA+MZjMQbqSH7AMu4qMqLTmWAC6ob/yiLwbnBGdovSJANvYGD1mf1GMxmHf5CeAfJ8VC1JdEqLqE6hB83F9sWL4kzKCpS1oVZkV2JYuFRiNOgE3MSTq9vOMxmA+1/JWKVMW/wAWFqRyvpvcEL3BsNUXFo+2J6ueanUUhmADkgKdJGkwe46W32xmMwsnuhoRQxrMzNOYGpQUPM8iWUMoKqoECbkd+txgSvxvSWUllPy6KfyjSAHFzubXk3Hm2sZiaWV2WtxSoLy/GBSqJ6bHUsNdRIJDFhcafmZu9vODKPxT6shcrQDtBZqaCm5Jl2lwRvOwgGfpjMZhFHQ2T7IanxRTVVp6V9SwdlUqJkwIAE9Sd7xe2GPDadN6dSvWl1RoW0ghiBdWkExMSDBPiDmMwHFR6NGTfZ2VoVwQlUAam1fyV1QSwhW0yALdpHY4HofFZoUjTIRkqMVJdNbQAqKZPy8oAiW/ym+N4zCdNRHe9sCp8eHLUCFgeVtRtq0BlgSbWUkEAHaMHZlkYGqlZ1qSWf0yV0M2h4B32YXB3vG+MxmGxSNdoV//ACfNutQazUKSx9c+ppUERBZrm4sQdrYJzHEdac9EK5ptqZajklmiGUfKm4MdoE74zGYXkpdIi5yULAW4vTenAQBUBNlGoNaOZpMRAiepxNleINTQurIQeQiohcaXG2mdJ7ydjEC04zGYGKyolxycpbMqQVAcDnLFHQBSs8xkAAETNpG+9rrz8WmyqSwCBSrwCY7FR7XtjeMxuGK5E3L/ALZvuS6GNPJVyJ9Fb35qhJ8SZufOMxmMxO/0N9yXs//Z"/>
          <p:cNvSpPr>
            <a:spLocks noChangeAspect="1" noChangeArrowheads="1"/>
          </p:cNvSpPr>
          <p:nvPr/>
        </p:nvSpPr>
        <p:spPr bwMode="auto">
          <a:xfrm>
            <a:off x="63500" y="-841375"/>
            <a:ext cx="2619375"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g;base64,/9j/4AAQSkZJRgABAQAAAQABAAD/2wCEAAkGBhMSERUUExMWFRUWGB0YGBgYGB8cHxwZHB0XFxgfHB4bICYeHhojHRgcIC8hJCcpLS0tHSAxNTAqNScrLCkBCQoKDgwOGg8PGiwlHyQsLCwsLCwsLCwsLCwsLCwpLCwsLCwsLCwsLCwsLCwsLCwpLCksLCwsLCwsLCwsLCwsKf/AABEIALcBEwMBIgACEQEDEQH/xAAbAAACAgMBAAAAAAAAAAAAAAAEBQMGAAECB//EAEAQAAIBAgQFAgQEBAQGAQUBAAECEQMhAAQSMQUiQVFhE3EGMoGRQqGxwRQjUvBigtHhBxVDcpLxFmOissPSM//EABkBAAMBAQEAAAAAAAAAAAAAAAECAwAEBf/EACgRAAICAgICAQQBBQAAAAAAAAABAhESIQMxQVEiBBMyYYFCcZGh8P/aAAwDAQACEQMRAD8ATZqsz0gJKPqUk9xuI/bCgIXD1OU6mAgQJi9iRt74kz+p0I1aO3uCLb+f7nEGWpFKYkrq1R3nrf7232x571E42TLT0oYDXEss3ESVIjeCb+2JqlAVFo6WBRjDT0YiNxv374hFEgmTDCSJ7Fb/AOUAz4wbn+Kr6dKmpDAqHe4ILCVmBcGCBFja87mcZW9Bidpl3pNcySxuST1gapvFoJwLx+pSenRempRmarqnqRoW3UwS1/Nusbo5oOkhrqTuRuZJEEi14nCvi5K1KF2M01YdLxB9wNET1Aw/FuSsdGDiDNTRDOimLjvcswEC+4mekDHX8UAxJFidvPQYmOSNT0FpggGmg1FNIB5dUdW5jOq0+cQBFaCTM9BvJmOvjcnth0otBaJcnTnYwYPvP7jvg3IZUuWNoI2jaJI6WsLn3wvyNcdDdttQ3NiPbFh4LlGLlVYBwrOwZZWw0gXO5L9thOISj4BW6FfqXcW23E7kcu3XpI6YXU2MHaYkTMwLiPN+uHhy7hmeJvAgbN0EWvAPU7bQcKHckahEaQshSIkaSDbe8YSKExfZdeFce/h0AT8aiwnsCJB3F99r2w24FxhKVatJPyooIHU8zoIt8z++KtkBqDX03BUtJgW+XrPYz36YY8Hc1kYJuWLM5M6QWIGnu0AHpt7TBSoqr8DXiS06w9IJcHWHG6TB1D6AwJE+18Vbi+S9OqtLMAQos68soYPI0SW6w07wcW+nURQKQ1ox1EFtUsSD8zG8kDtEDpAxPxHhK1EWnX/mJovtYjoIvIF5E4rDmfH30MUelncxl1GpjUoMRJkOJ3XWsyrR1EDBVHMiudeuGJUhWQ6iCTcHYi1tJ7CO2uI/C1eifVQu9EwSwBLoADuAYax33AwDlONTT0+ootKhlJRwWLQYvTfVcHpb3xecYcqsVof5dmylZVctpe5uwsLkQBYxBjzHQ4c/85SorAM8RCtb5iGZybBjAfa/U4plTjBqfyswXDK2tdZgfKYVonkvcjcbzh1winTamVlWcqZWeYSraljef9ccnJxOHyRutDJM0RWpqukuBpgmQY8ySN+3TrvjXGq8agykONLK5H9IFtRHMZmBCmDgzK5EKj1Q10A0nVfSuoMGBkBlYxMWAA74i4vmPUDI1VQugENOowDY8tg9rgjYHviMbi8hhMtZi+hToWobxe5lFkSZkGOhBi/UD8Oz9bLtU18j+oQ3axhZQSwPIADDAQJ3xC6n02OoshhTImNwDHkf/djXBsjTYVvUYKzVAEKiDLiZ+b5dVOTNl1SNserdq0ZFvynGR6TVmqBgrKOQ80MoL6lixDTAbs20DFJ+Jq4fMVlkhWhxbeRzdd9QbFprfD9BgamWZlqgNcVAxkmwcEkMpJuI8yN8VbinCatNTUqfOhFKoDYwwmmynZ0IUrNr7icNCVdhe0IMpxR8vVGkxBBv4Ij32x61SqCuEzNKqdLhXdVljNiy3NkBLiBME2x4/mUHe8xEdPvP0xfP+GvFQlKrSLAaT6okiykHWb2sRM9NWGlP4gi9kvGqL/zKoEIwcMCRIGgDYlpBJYgDeJJuDii0NWXZTTfUad3jmGloZwRN4JFurBvGL98T8SZ6dQwAnpVDGxkBFUyTe7rsLaI7nFdcBVpvRjmGkggwTupIkC5k73+2JQUa+JRbZHnsugqnMapVcstVoFpZgEVYgwxDnuPONJwao2XpVDTXXGqFN6iG5t3BUt3jfpgbJfD7V2T0Ca0NVZqLHQNFFwASwmCxloFpNrYtPB/ihGylKmWC+mhWoo5aiapVTpYSbEjUtoYCMXxQt7Kd8QcD0j16a/ymUnlBhOaBM+es4T0ahX9R7dxi2ZTiQbKVKcTK+JHRtxZWFu8t0mcVPMZYqT2BsNyL7ecc1pg86MqlZMz9pxmI6itNmjwSMaxtDjXiObusGJmTG37dvtiDKksqmbhp+a/bfbzOOPiBVkFVCm9hNwff643w/OAaZsrWPiLCB7ReP1xavgcY5ydcKQRYqNUbGIuJHTlwvRacVJJXUSQIiJ6r1/vbE8MhaLhhBvvIkbRMET9B3wStEKyMymOxIIO+oR1v+3vjm66DQLkFTQ4JYKOabXI1R0Ei97bHpgPiwY5gINTFACBMgKAXbSZjRGo2PfBCoiVBKh6ZVgNViJBAIIvKsQemM4hkKlNvUNWmToCAFipcaFNhedxy9Y2visGoyf7HRmS4g6U1osqlVYtBXwV5u8hx0kgC8Yny4SmrpyuX0CT2hzqB6RIB7gz0wPm8/ULVAFEI24EcumRqE+Nz4mJAxzlJWmWnU4QtFiDKtpJkbKpaegt3siu7Mts1k8krFyunlmBsbSSImLYP4XnXVuZiNY0kgb9Ynp+2AuEz6lSGvqsG3Nib/Qb74atnqYHJS0urLpJJBH9S3vB5lv74MpO6YUOKc06bSCyhpsPwmSJkXHKbb8pxV60lKYKhTqJPeBU0mQLgAR9Z74tWQ4r6rIYBpqvqVQfx07SJPUldovpI64z0i2aesV1eoC50wRNWrrT7qn69sT43VpjqNiupVb0mIY6m5ZGxi0faPofbFk+Hcyhp0QiNAkMxMS4mx2jYneLi/TFbq0EaqVExTplzAgawQo791nz4xYfhSo7jRTGzXeQNySwFtusDEpRxQOgvNcLVHFQtJB5UEsZO0ESbEG99j5wxyudpqdJV5kMFNxcSdJ/pHzSYiSMRrxSookAhF5b2kiR13jENaqqtOuXibCRBlkVYGwIMnrfE+RpL5MYOzdID5GEEFgIGmTNt7wSN5EEW6YQ8X+Ei8FFRWRBDoAJXoSCQGiffzgujxAVOdpGhgGtNjFP6XZTfthiM4KYRalRZiyk8wB1CLTYR/e+JLmlHox5xxHhZQpSrgKJEv0YAQNL20nTJhhM7ziFuDwupSjgSPlGoj8O4CswmCN+ojbFy4q9NHIXmFVTKxvsVkbGx/ucVvM8Gb06wouQQpJpgStmJlDMgj9ugx18fPenoGvJNw74m9FyqhUDrDqGLJN5CqYZIk2JI/XDSlmaZHqck6jpBZwS2lUhdCgCAokSZJM+PNSGcjeTcuwIG4kE7fXfBWUzbKRzCTJU6tupHa/nqMXlwp7QC8DIlxWJoSqMQ2ltLAkkgKGMWMCxm2xMELqGeanXQnWjqNFSCZA+YmR8t4a1h1xN8FcXpirUpZgt/NUBSSBLA6guqLMenciNyMN/jashanVpkK4mnUK2JRpZZ86pUzvN+2EvGVMajTVVrV4QgO11qMQpGxnUsmVkXtIHSQMT8byJzVAhagrVE5izyGESWClVAZbXBAgxvgXhOYTMU4zCioKalVDQw0gMUIH4GAUC3Qf4sPshlfQUVKDF1c6WpO5M7yEcyyG1plTtbcZN3TAtHldSmrGzWe++1gTv2xLlqnpuCpsVKnytQFZMRtIP+XBuayOh6yRARiUVwJ0MdSz3gRcGPJtiCkAbMB1HKIF+w6DBc/liZLdDz4moOutWeAyoq+ZdZ3iI0xPfA/D0/lU7kPA6//SBQjrIt0gWwqr5upmGpioxh1prYbBHeYE83yEmffE1Cuwy61DELSXSQf+poZKe/WYU+VMYMYYxpDR7G3wvkF05k0y61VLsjyCTSUVAxUnlKmotRTYm423wZW+ExmsvRqExEkJJ1S40gBtwhJ1Fe5MTMAjM5L+FyuRqMIWnl6tF3JA5qyBlm8kGpN+mod8TcQo/xFLLmkRKqo5ahUksQFWBtO8kQN4w8ppLTG6RSeFVRQIDA61JV5naQCPJkHfaBiLjHDWSrqQyh0up6aTaPfpHjqcSfE5qUM1VR+cvFQPpKg6tyARMatQ9x1xLw3iwamaVTYzpn8LHoOsH9QDiDyUr8C3uhVVRiZDCPNj+VsbxL/wAxAsSQR/gU/mVJxrFbKfyQcdzgL6dK26iTEd+5HXpM4M4TwunVRV1BWgAgbmZ6zvMfNb2thFxSsfUYGJHT/bpiw5KkBRSp6k2AIRZZWkmD4gAzO5iDfDy+MVRxI7zr6HNN3YkCAxgECIiBA3G9vMb4lrU2pVdJFRYQEyLlSJJWCbadoPjAOZJepMB2F+ncHtDFuwjriXN1ypWohvUDgotoEkEKPwiCbbWxOtBR0eHSdE3MDaYJ5QLzYlhM7AnCzI5s0WDOpcpIUMwCkDl5f0kT9MNMrWNSpTJVanqEJGq8mAxE/iUGZIMEdegnxLl6QqroOklAzQ0wxZwSBa5ABgbE4aC8MZLVneczimoyGdIIkgQXkSoJHQHSLnYdMR5Gm4ryGpiYU7kG1iAQBHQj3xrLcLJbQBOoiDO0kRue0n6Y1xENTrLEVFUQGBuVJ5QDNxygAzaCPGBS6iZJ9ll4PlkOfzIEQimJ/wAKxECPAt0wq4jnhrcMgB9TkK7AdvPQb4l4Lmz/ABOZqemTrpkgagd2ieWxHSI64g1iW1apgBRp0zFmsNiTG9u84m4fK3+grobcE4mFzVhKtciICMTrtHvPbV3jEtDM6WqKlQALZNZtpUvSBDf0rdb9vNgKLrU0sJV01eoqnli+k3uekkHfp3F4xlOSnT2rU3cmpNqtJ29RXFp3kRNj0F8NBJspFlh4NVK08zVlmf0RMgzLtVFQD2GnYdB2wZ8P0WSkXdwC0AGDqAMaSSfFp7DCjgnCiULNUqL6gYQrCSrTOqVMyTECLHDmjl2oDS8sqKrJqMyRaTYTeBcWg4nNpsFbOKHFmYvpIO6kNu15J9owRwjiKKrupYqNcoWBIk2IET02m0nYE4RU5SKikK1omDfyCLjefE4n4RkqZqsFbU5LqINoM2N9gGiQMLOKffRix5aoClQzMiGJ5gNxTY3vpJF/8QOwjCMVRUqKpUqSRzabi223083HXDbK0xRpBdmIlhqB2gAECLQRbex84W0dfrCmGUl+ZWJIgATMjraPocQlxVtBfRM1aoqH1Qo0GBoAEAqEpiQLCSCWvP3OOFpUv4gtT1xbQVBAUwBpYizRp67yffG0q6mcEEnSy2B0woWCCN4N48YhVK6IWpiEqKAwO5UMSDBu0ENcYnX+RWZxBXdlRQpRQrvBHRixLWM6b7dhhbxr4YpsSx/lMGgNphCApbmC2E/1DxY4mo1ruFLFGI0iRvESe9yP98MM7mFzNJVSR80q0aU5NJWNzH7z2w6lKFOwHn7KVbSRpKhvmEyY2tuOzfXFl4XxT1/5VYyGQqhkS4a2kmYD7RG5A67s6/ARUUI2kVY5TclQYPccvcHabYoWdyj0mIKweot1uIIsR1B/fHXCUeVUMiz5yutPSamkur6ToJUldjsAQCsEfn2wY3EqiCnpzDC6hCwIVi3MI1LHXczG9gMJuHZkVqZNQg1OXmZQSQpm9/mmBPUG+0mZ809OkMvVpBk1a6d2AEhtSEf4jceJEiZBf5UH9hXFGmsxZzV1DSbAQbMo6WA6wOlowhpV2S5B0z2Fgd/ywRxHhX8PVNyFcWDEBpAUxCliOUwASZkSbYXZ/MkPpUGwldjvt3+2DKDz/uBraYf/ABAXNByYRZM+SrAEAbSWFhfHRo1RQya1GChzqA6hF+ViNoLNa/TpgZs8DTAZI0hQSO4gSPtq+pw44N8O1q6B81K02pgULjmGoCQAZAsm8WOKKWt+B096HWXqs9BUOqGT0y4bWDqGkLFtPz7SBY74b8MywKh1AXQi2EczsCSRpudIUqB31YBynDfRqVFSqo9QolMMYDAxqZQLGxNj2EXkhhXrIoahTIdEUnQplh1AQ7EXM7EbSflHP4opQn/4i8PIFCs0anVkMtPy86mw7FpxRGBgHYm5H0J/bF6+L80K9ADY02QmdwrArc7X1zaLRiltTBgCwHf8ow10CUa2IcyXLG4PnGsdvUE7keIGNY7VYofxqmgzb6BqUQQATYEKd798WTKZSrSS9iT7SIN/bVIjCPjOWpmsQrgktcbCbCJ7iOp3xZKeaLUkDSSoKSP6d43mTB2juTiXK/ijmdEVOithIJMSWUwOwGn6/fAlWsolgg9Ta2wItEG5tGO2olS8ixJE79RPXqOuIKpGkXCvJgC92n9jiSVgNcMp/wA7UxiS0XAljKtEEWmBFrTtiDjicyGoC7aCbr+Es0GSLGLgnfBWVyhA0qAdMGDeRO42vPScLuKZ2rUqAVSGMC62BRbqIjpPQ3v74ok87Gom4TWC6ipgSAFbTqAJ0An/AMwdh43s7zWRRqdNguhF5GJEtrCglmJvBJgQIUEAYreTzXOFAIXUjNBgaiw3/WZjvhxxLNEepTUlkG8GBaXNlJU/gk3FhbbA5OxroEz7Ci+jQY6dDokkEnee/YjDeuQw1IFCBrRuCYYT0a5ud5mcJM/w9mQcwZ9OtSCVAp6gumHibmRpJtc+DMi5WmTBsRJmbixiDYX/AL2xOauIh1UznIdSgybDSLkadjaNhbHedqa6aar6AiCQIJc6rDsF1Hrf2wFVe6gSWvA7bk+04Hq0ak/9rCCRYWgQPGNGKQ/G6Za0zWy0xAWLAbcxtbwLC8wMNc6hqp6pOkjli3bt3BM/fFd4VUccxJuCLQRtLbyd+tj+mGdKsWSoDykFXjcknSWAYeBN/bE6uWhkySpw56gSmD/QrWiNMc32k2vvh5w7K0KFTTQpM0ai1VjLSFmIJsuxkg9sIlzFRqoqRW01G0LoprcaWJEva7R12B8YJpZbMFiWpusEz6lcoCggaTvaP/WOhx8DYsL4rmacszqQzDvbTI1Dyeu/4fsDnaAChqJLGlzACfkgNJAkQCWmTEE45ooKdUjXRWSG5f5gFgd1gxMCBHXBeX4sqB/UqNL8upVUal0gC9TmGqCNIjvfC01DCOyigzv/AOSIq025qqBbWiDEEEkgkAgXmCQO8BbMHSUlAutJEEyQGgrqBupMT+I98BCtSpUmDNpUHSpJsBJOmL9VNtsFHjtChDMiQDp5hrjUdyJExpiYj6nEFwvwhnwuwwtoAI0rEx3Ej8IJBEFd/PXGqY0VC2tmEidKSNuYXG8W/wAu/XCPP/F6UQRQUuNRMqFg6iWN4MiSbTawxun8SVcyoA1s9SWqL0BE/NpiSRB7xjPiml1oy4h4OJ0grtorMAC1nVYFzIuCYE3OFvFskKlNFqBKavemJmp+IQRYLIIm4ACgyMJcxTeG1rpJJW03H+bmG83jELZt1BCACdqgj+khtUbwb/QTho8aXkouH0LsxQbKsQSDUDfhaRFjII336HphrS4ktddJMVLCQdyNm8MAN+sXwFVyb1kku5gwNUkA9TMdcJ6iGkwlYtvEz7YvgprvZPk43BDnM5FxUYu7tUHzVJJaZMyNQP4ViRf6Yizb1NUFAjU9Kkf4bsJ72jGuHceYOlQyxQaSpFyn7sOn++G/xXTXUlf1aZaosFUbVYWVjHy8hAggGRtgu6+XZB9CHLZjUzawTE23O5w/yGeYUGpgKfTIqKG+UqCGVY6m8DwSLwMV3LU+ckuoM9eo64IWsBVALnSeQsDupNtvOFcU3o0GOKOYqV0RqpY1UcLTmI0vcmSAAZvbteOthy1SFI0mm8hyVN7coAmeu94OKlTcLVKLJKsdNQC2nSpiDsbTuYvGLEsL6bIutnH4zJCnUFYACEUR1mxHXCyjZ2JIS1s3T0VgzNrJWB0BEah07DwPpgPMMotqk7bdhBn9cWX4h4NQpI5F3Ia8DsOh6lhvvynvikZimwJYE3/Xz9BP1wzgpMjO0L82vO0d8ZjWYbmMmDjMdSuiZZWyAfMOwN/UJgGCAzM6gdTy2PbFo5QzrYkuIU2jowMEz16/rih5XLs1RQHLy0sApIERuPAm8dMW7LVqkhXGkMPmWCYABKtcQep3+YCO0eWL9kKl2RVi9IPMEAQ0cwvpNo69JG33wNw/KPVqBrsOsDUbCD22GJszW5FQKRrEmALDf/xhgP8A1iPL8SZH0oxBmeUwCOxMg2+uJpOhg3MZhQQpMEiJUAQJLTaCWNpJM2ttYHiy+ro0oruFJiSAxIJLaRcNsOtwbAXxJQRQRrZEX5yTDEjsLzN/GDqWUpupCZjQ6grpVGOqZ0wYBjTPkRtGHgqALKHDkp0jUYFH1CVIsIIIA2K9vBjtgWtVLFyohWYkiTp025YmdovMxvM4PTNs2um7gsp0wTG0BWWxWbxt7G+BsjqpqbCTJnqZABvEmZ8i5xpIJriVNBDhmYqFGp+XvGgD8NhPn7YXCtB5SQp7mL2kDxg96wnpG28x4MmdoxA6m8Cxkf8Aqdv9MBJ+RZHDkspdHIAuw6heWDe8EkCZ+mJatOSpqSVIAiWsWKx2E72jABzqqxEkGIMiTa57W6wfztiannR6wdWhR8sjVIvG2xmBYfbD4bMh3QrCEsRpG0QbxN98MjxJgJhQDqB87zsLzecK8uBUbl06ibbxG1i1xv1vPvhx/AchaPlaDaCIO5vsfF8crpdhQvq52qCuqpqQ2QITY9yNUQJ3HS/cYG+IstUpqQtQuzONLaQCBp5rqOa/W2+2I/iPNVBTGmmqiRciW6yb3gaSPp069/Dj0a7RVNdouWVlUCRawSdx3+2LxTq9HZDljq2xQaNd0COzEyTqkzcKI32tt5xt8hViGdtNiZMfLsdtx3xb+KcCSmAyo1RSTGqq4lb7w0TtECPOE1XO0qeo/wAKoBgguociN/mk7yD3GGeXss/qYL+kTVsrI5qwIH+KepbvcyxP1xy2VSBcsAIEAmBvHjrhhnc4AqlKaIDVDQIkC4IhQLEidrTg1ePiGSprjUoHObGGFx0gSIEXAPurTGX1WtJCulwKoVlcvXIMf9Mie29jhlleGZqiy6KOgsVTmdBJdiizBMCbYf5rihVAVdSD17R1HXbr9cQhjmlmf5iMpGm06CSO2/TbE1JvtEpfUy6A8zwbNVCVdaI0DUecsduulb9/bG858E1qUk5ikAF1EhDEWtJIvv06ecWPMZ/LU6NYeu06mLBwNZ0hzpA3Fzabfnit5/jRrMyhpLQCZiwMRtEEnSPAJwqU2/Ai5ZVphHBODipao1RBH4ABLWNw09Afe2OeK8EywpsCX3inqMtMRPLAmDO0WwcnGKgldQ1LsFiAPmmbCZna98LFzVOs5BUv2/CNVjb8THTPjbC8cpKexHJt7Kfn+CNQeGP+INFmW0RPW+2JKmfkCABNpnoe/jFrzfE1rA0q1EFTtEz1hlJkKRt0BsDbar8WyBoVdLiQQNLDZl7/AOuOr8tsWUfKBa8TYSNtvAnETRA/Tz02xI+aFwCSCNyInEbKCLR+hwysgMstxhlQgrILKwPUOvYxttYn7kYuuZz9KnlFNKkg1IHqzJ1aiwQAgGCIsehG1ycUbL01IMzG8CBf8xthlw/iP8PyPL0rsBPyuRY9oJVZsbARF8Ja6L8U90zWe4hU1MPTamDT0FW7jQdRJi9gp6wOuEudpk/9RCf6R/fjDD4gzDoDyytQhmqEQS3LIB/p2t5PtivGoDvBP9WKxjbyByN2R1kbUZ3xmIm33xmLgplr4bSBb1FBW5PzAARMzI5p9x+2HDU6brTEwU1TPjULBmiLz9DiqZTNPTrgkajuPsYM9vyxP/zPVYCWIJ1AwJa5sPbxiUoNuxHBsMzPEFWVPMWVQrkDlVQQIkXELbSR+2OchktTKFKqW3Zie0wR7dBGI8tl6RRWqFjUAOmmYKgEkiD/AE7neZ98RUmqM0LMAGYN4APLa8HbGx9D1sdZnhVEEKXlgLACLgASAfI6/wC+I62S0BamldWrzM6QwkEkAyex3H1V5/PVKTB0BCRBkdYAMlpMGdpjBfDM+XINVgELk6id2I5iQQWPvbte2EcJLyJLQ1pUGUhvWEMw1UysWbkAI1HkJJixvMmTjWeywAcQCFkG7QCCCQNjIAIPa3fAmZzjBiuoAKxQroBEzYkmP7B74gzeeRQWansIlX3mRaQZEXv2jCuDk7Ep3QV/CoIGlgGA6zqa06Zv3tBP7QNRZLbkDaBBIMASbX6CZ32jEvD+PIzJT0R2YrJ32sQBsO+DszwZ5hWhY1XiGO/Q2F9oBkGL4O1oDQlzmVFRVZTMW8q3UXAJA2vtHXAeTimvMvswvvNpEH6bfbDJ6TpqOoHa5gzYKbXNgP7k4Jp8MWrAEK4k22O/TDZUJdA2SzWndovcwb9LTI/Pv74s/Da7IQ+skdB0j2Am3bbFcbKsgAKSOpAtG/S2CMnxKDG0dPb64hyJPZlyUeg1clRztD0WRUupDLbqWJvb8R7Wx563wzVogsqkQTBA1CZAuelxvbFn4d8YGm2kzzDSog7mOm5xPxXi+ZqLpXLtrUSxew0nbTaZEXUkdIxGLlbUSi+fSB8rn20FKogcp1LGoSJ3AFiOp/acA5pMuX0a1pvErqDQ07kwCJjsLyDgKtk8/VYkZaqi2ALIQDAVbEjxP9jDJuGVUUa8rqsZYnUJvcBwyyPHbHTBSa2WjGT/ACEua+HqiB9MFdIJKlWW0eARO/e2xwj1F6hDNBMsQf6hJPSelhckntJw+fh9VYKZaqyj+rYkCCToKg+0W98KUTRLfw7yD80EAT3lSJnFYRl5DTXkNy7CpNGCYuCRswj2M+MMMlwrM035EnoTIAj6wYwspcWci03/AL6DGl4lBu9+2kn9RE4p9mPlkqofZrJ1Kg9OrUpCnbZmDjb/AKmljAM/n4gd+DqgLSKrVHliRcKIgSYDC3ZSTO2IsrxcG0KT/igXNp6YkrcRmTrEj/tEe0b4321WmOp0SLlmJaxIblBLG0RNidoOwvg3gbegihTSD1SCp0ksguGJuAp8e3fANDipVdXqFuhG9vvI+mGHDWSpSIp1qVKoQFAdAgUatVnEn/yA2m+Ofl48FaKRaYPxii2oOhGubKKZ1fQayIsTv1E+F+b4HWqI1KoFkDUjgGJAEgb77H6dsM65ZKrFiakSBpsHsR40jzE9DgzimWauBNVUjYIpIAYCRqMt79BePCZYxQzao8szSuraHsUtHb28e2OadeGkztizfEmXp+miAE1RJDDmkTBDG5IgAg9JxUqxM7Ef69cdEakiLivAbluIFTPbb9b4LaohUMLg/gja33ImPvhSpA3/AC/vtg/h1UoTzQDsRuPY9zhZQXYqWxtxBlrUEF5VlBgHaLfYLvfFYzYAaIt74smVzAIA1M2okSTMNE97284i4jwimtNm1Lq+UKZmepA1T06yL7nC8brRbCysnT5xmMKHGY6jYluqZLkEUuQG1xfciWBuLRp6YU0ssahJkAE6o2JB7A2N4i/Q4KTjbGQUIQSYExMXsRvFsRUM8JhFiQwA2iQwJt1vJwivyMlsPoHQL07CCFjdbi+r7mx/fG6ObqOCEpUk6yXCmNoEkWM4TIHEFgT/AN2qCPuPvhpl+HM6ElkTSoIBa4BjbffsfGMMcZvNVKmpCSYAYoWEExuIPsB1v0wOvD/UIkOIGojrF50gzPiP2waAAAr1VRTMMATpvzABVM38gYnyfGUVlQswB/E6lSb2JA7/AFwL9I2CNZdVRWZtMQBBJkK1wVvcgAb+RvgXIFKbenUiVPzTM3B6X8+R74M4nxOix1gmGJBChGveZEKwUkyLH3wGlcVIVaTtflZhpAmZG5EdidvoI2Daom4x6DKuZVTdVCTANjJF57/2MMKHxCXGlDPQwLbW/XfCfN8IqhdfpcoEtrqIYYkxpAOqL7H64WiqBMEiY2PX2GF+xfkg4JDuvSquORSSZI0wZvFh2/2wur5t6TnUGRhE9It/rgVeIVFYFHaR2Yj67zMnBy5mq7+rWcFhYFn1Nbbcn/Txiy4EDGJwOIuTBLDqOU37WkGD3wPlxVZwZt+31w+4FlKdSqCT6ZGzao+0Nv8ATFwfg+UQyKmt2uT6eoknqTf74dfTehbSE2QblvDGBuFNwZFyO4wbw+kdWtgyyN6bQegvpE9BhxTyKgjkcg9dNvsb/YYmqMimNQA8/wCkYy+nrtjKbBK2T1jlNZR3Ln92xCtA0zqFesD/AIgzfmtsF1c2TYMT/wBoj7yIxEXBtVcoO1mP2BAxRQS6DmzqhnKLjmzNQdv5bG/3xLmuD1KhBXNs09kOqPA0/vhOeJKrEUqDP2LSPyWRgn+EzNVg1qYH4VBt9JAnBr0FSOs58MA6iXquR/WFU/YS2F+V/wCH1aoZQUx4JIP5iPzxas0KqrzOu39IP7kz4wmqZt0jQ5budOn9bYR67QzaZO3/AA4ekupyrf8AaCfzaBiD/wCNUaY1ljTX+poifbYffG6fxfVRoJUAbySb/tiPiATNqeUtEkIjPdu55omLXmMTU43VB0tk44jRAJo1aTsoPMEVj9yCR7jElZjpAoumo9pBv4Mz9MVxfhNkcOtCqLyQSIA+xBH1xZfhTJoVIcNJubkwfqT4G+J83Px8a+Q8W2T8HpVFcrWXmE6SRA1dNxfphNnuIKVrI6AvJ/FEd9jJuTf374u+YphRC6vEkn9ceU/EgVK7MpBkiYOzfMQfJ6xtjy3XJJOFjSjfQI/GPTrlkkEWk2sIFu3bAfxHQGYDZhPnmai/q4Hed/ecR5wVXYMxgdC0jrMeTHbEFBiGF+pMXuL9rzYWGOuMXBpoT7e9C7JUgzqJ5Zj23wxq5OdIsCFLEEjeYUdCScT1eFU1ltFVNPzDSrD3ALIY9tr7YDyi0NQf1cwY/ppopnpc1G99jirV7THUa0wj4aos0qdm5TNoNiCeo8EecCcRy+h2UkEz0aYPUThjT47TpNy06lVYIh3Cgz/2Jcb7k37RdPmM0rsXFMXJsWYyfctsOpxoxd2xm1VEDZQnt9z/AKYzEJD+31xmLCktTiGoyRfr2O3TpjujVrVAQiyBElRMAdz/AK4bpwo0SP5Y7HUpMzvvYflhhWzSxdV1HaBAHUxBjfzh8Rcv2KaNGtURQ5DKslQzgEXkwJDASZ7YnRF1GFCzMne3u2/3xK1dhaREzYdf1xzTyxqG7hR5xsX6FyCGTLgamqa2AsmlhPu2vlH0wEnDjVJZ9cd0UufvO31wfXQU6JVaxEm6gAK3YnqT74Y5D4tFNUghnWyncC5tpPLAkwI2wygDJCHJcCR6mhW0+agCD7ljh4/wW4ks1Ir1YVjH6hcA57N0i4YAFpk6gQJNzaYxzUqubtVAHgKMUiv0IzvPcJpUKYcMXVp+S5sY3wtbiCEfiJ/pZv8ATBDZ2mDAh++sn/8AWVwXlBQuVoVWvvMKP80Fo+uHSEYnNQn/AKYA8A/vvhvwjIOxGpIU3k6VAA7i5/LAmb4iA4WmgHc/7tJOGR4hoQQbnqZt9oGHihWxnwjKkvqpU7qfmA0j6mBI8YsiZl5Jq1FU9lP7DHn2X4w+qDUY/p+Zw3pCnUEkmfcX+gw9p9C0Wr/mKA8xVh3LT9h3+mJ/VSRplQf8IX84Bwl4Xk6iDUlWb9AJ/S2HToHAm5AvJiT774RphR3WW4JI+nT3v+mAwFkwk23j/wDo4yvmCNhbvp1fniGnnEIMMZj+4xlE1h1KseiH/wAo/SMdPnTpgtF9jA/M3+2BKgLW1DbcEz2iO2BlykkGQ5HeZxmgWDZ3jzEkKJ780fXfCs18wxIWD3CGT95j6YfVsvqJDaVm1gD+YG+J8plEA0gav8osfNpxzyg72UyF3B69VRP8NJ8tPttP64f5T4lzNOActCnsCPy03wkSjX1lUYaBeQoO8G9iRufbA2YzVUBVR9zYmN+trwIO8XtjknLAdDrjGepMpBdgTACTHUH5QNonfA2UzhDfyqbpaZ1KQbSfwTf2wqShzAtcfTrHT7Ym0ETpaFIkwYnrfva8DHLOUZ9otxT8Ds8TqCif4j0xUJOgFgLbcwA38qCDhXT4AtUCrUkhgRK6TaempYkeL4GWoCUBcCDuYsDvI1ywMyDMWi2DDWLMQtagFtpYVWXUFI1nQ/Mxg/hBJJtN8Iko/idkYpiir8KUAxjnkGPUbTHSYTcdYgbY0eElTyoKQjnbUptII0GLA233wZS4oGYCsp9Z2AUK6iDc6oKiQoI6g9yb4D/iNKEjW1VHbVKg6ew1oWFwxkkATBw+TRRQSGDZRFINQt60Ssg7HwGHTsBiqfEHBAjirREKINQXgmTJ3ke32we1ZnUNVbQfmU6STewH4F2BvtuPGB8ozVdSwbQZclQZDKZMELeLAXk82GhcWCaUkKs9XUANUIUMIWkliombzcA7z1m09ElVjJaIGwHYWgRgri/DGpsTIaTJIOxJ83/IY4TLFlLTA6nePfsMdKpLRwzTToCasSZnGYk0MLQLW6Y3hgUWMZxd7n3wTl+OBN6af5hOFVGvT66p8DDXh9WlPNTkdSx/TtjspkWzrOcZaqZimo/7RhZUqMT88+wA/bEnGOJU5hVUD6/tGF9B6jAmnTJA6jYYDVmsKroAADM9ow5yvwrmCKZFCqVa4K0zNp+1upjCLLUa5MgFm7BST4vGLbWPFakO7vTAQCSwpj7Az9YwuL8IKoXVslTp1iK4amNMgVQZ+wAn6Yh4xWygP8ogg72Nj7dvrgbMZahqPq1/VqddAZz97YKyXCkcgJRaf/qGCfZRcj64ZQYra9FeZ9RhQD7A4b5XLV9O5UDpMYsNf4azCiVQ01jqn6kTGOKXwtWKy2t7bXA99v1wy462LkVutkWZpaoo9jfBtPJqBElvJOGx+HCo1MbbDTETvfErcLUU+8bxt7SZOGUUgMU5PLKWusAdh9sNKnE1prFKVbaSo/XfATZxFOleU7TE/rtjiqrI06pXBugUHUuJuH1Sodt9I3+h6/TBp4qBfUxYi8tH6AYRmqrRa3ed8EUdINlE9LT95wjl+w0OE+IwUK1GHYBQWJ+gM44y/FaKsihkZmJAWYIIiQVudV9jE9JwrqZwjYDzt/rja8Rc7sBG20298FTS7AO87nFFi4Uk7An329sB5XjtPbV9Jgm8dQJ/XClG9R7M0nqGX8zGGX/KXS0kzsCZ39gJP1wr5fQVEbUeJCpGgaVU3LAXtO2oWJtvg6lm2X+WRB35ImT1tLbnC3JZghV7GxlLKNiebeO1+uBM3xgvVIpVXPMRqjT5gMCCRyneDEXxCf1CLw4Gx367rUKrysFiZFyD1nqB+xwhzmZGolQeoNr9P3wUMmZE1JK/iInc3MH9/rhRnKdQqdIZWLnSwFiLk2Gw5QZ/WceRycj5JUMuFu7GOWzRnY3UkCN9gBbff8sc0+IksVNJzeVKmxWBbaNMmN5/LHHAMqzUVZ20+mKgZfqGSDFxM97fTGE1rkailMbqARcsJJcKpWR5sNxGIwvJobg4mnsO4fWq0qhaFRtYYF6lMMJtzSdW43EmDuOpNHNPVrerWWPSMhkrJYzIsKgMmADzbDxOK7W4YCDVdSxIElViJB5ixIT8QuZEAYnqhK1NVNeulBQNOpj/AP6RJMLIuLRFhEHHRrs9KvRHm+H0xVYnMGnTP/SYCoegsyMxUkz4nqcR/wARA0hQREKTtuDZSxQttzGRfa8DYyDsGbVA2LOCrEkSJZjpI/zAiJvaZcxSR3X0AQUMs9R1eTJkKIKgW3Nz1tgSkye60dU88gApmoS3RFKgNv8ANBE7xv8AWIGEg4ulJlLjUpkR6gOk6rERqlNzYXkwcH5zh61CxLKs7A9XA3LRygkAT8s4F4lwf1MuGUK1Uhi8KUARJYRA5idEXi7RBgkNxtNLJ9i1JorVWrULFyCVdtJaOVisG3SYI/8ALzjdUiGKoQBykjbm2Bi3TbAlPPNME27TYdLdvfDThbemZZTYtLlCwgoQqkbST9vN8dzVHGtsU1QwJEfv+t8ZgxNIEAT5O/fGsbIbBlir06aiwLNsB48nEnB/hitmieYUwBPc/YYOzVOlJVAT5Fh+W+HXC+GQFNJih94MY9NpHEVt/gMK4VqoM7k9B7YYPxDI5UKk1awB/CnKD9YnDrjOQ9JQ7VGLHa9/y/XFMzvFyzadYie8nG0hdh2e+PWZSMpTWmo3YiWxU6/EqtZv5tV3+tseu8C/4f0KtFKjWZlBmQPN+XCPi+dyuRqyaFKqw2I/fp+WJWpeSqVeCscN+FqzrKrpBNjEffrOJMzQFBgNXMNyIJ+/++GuY+PMxmV9LL5dUH+EX+5/0xXczwnMA6q6uim+qDf741pdGTstfCf+ILUEiS/io0r+Vxhrl/8AiWjI5qBSYsgIUHxJxQFySOsJINrGCT9In88P+FfCXKCabk73H6A415Gr0PeG/G9AKSMsS0/KoBEdJN+uE+e+JKmYfUVFNQ1lAkkecDZ+qMuYkjxb9sV/M5l6pgcq4HQKCuJ1tT6rDEa1mYblu+IRkh1OO0rotpnAbNQSrgDbHJzjbbD3xFUzqmLmPGO6bhrLY9JwjNZunXY+AO+OyhawH5Y1/AlTzsD7H9sHZJgQQovtP/sGMScG+wogXIuvymCDBFwR+0Yf5M1NKo5AXlOoqCQDBmYLxfpvhdw3KVHcJ6jqCQGh4tuYIBESAfp0ON5zPVFGkAsy35jq03GkC9yAACT3Nh155/F0dHHCxrxVswwinoZFM6kEgyNUmB1EbwIxPTyrU5qBEY/iY0zoVriyC0MW+YggntvhRlMxUNHQ9JihYME+XUbCSQvPFiEMxM9ILCnkQkg6SZXmBuA2oSDpBQrBnf5tuYDEZHbFInpZSsKRzJhweUKk3BMuCVuigXg7yQLWwgyy5h2evDemCQGJAMfIoKxcTFhvPjDHh2QpnMDXW9NApIVQFaSsrJvrSRcLc9Qs4ZVuIGt/KLkOWDBk00lc+mGYhagXSTJJbYHaATC1ofVgXGUaivpO+h940sRBQEgt6mpJPQSVHUYGfgyikatOs1VlCuSSwFzoAJJ5is7m9wMMaHBDUzFSn6btopgsqEB1LariNYZSYINoEeJFPEWoU9GukstfVrPKCTFhpkFpkdfaMItKg4oiyeTcgvU9FEAhlqLGsHS0KBEtaxMGQIwTTS5p03RaWkyppBULACNJjSZFzqM2MmTJ1n8hVFIZhcyr0UUM4L3DRBGmoELCSFXSD1AwPRqlwCW9MMRdVCuYEqDqM6ZNpPS1xgNUgZUwfNVatVL03IkKuinpMAlRey9JsDvuL4D+JQ9SqKNBNFNVQJTeFqsAplmki5ZWaDsCMHmqF5KtRy5EhY0MItcLfvvN+m+GXDMzWVCyKfSWJ1kSYcagrMBfpy3BN/Kx5ZJ/jolbcq6KtkOINSDI2qoDBKEh0dgSV2N4JNxJmbb4JzaI4FFWAYkkqbkE7rM3uTYDpMb4sK5B6oLVKCl6QMNSUHkVncsRzLcs0aIP/wCOEmZIpK1QI9yFDFbAEu5UTA0lYvLEQQMO5Jy12UTx+IuT4do5d6b+trDg8vplWB6wWBQx4JjfxhnxarTp5c+iztTaoHUnkChgS0qAJNggIMAWHnjiFRQmrTUVxB1AAiZ1AhiSxMWmARG+Ntl6bOun1Wp3L8vNocaQgGoglQRBtHQYop5U5MKSimkhHTyvqDW1NZa93C+1iJxvAtdiGIA1AGNXeLTvjMWsWmey5Xg+XiH5bRAt+eA+N1cll6e5Ps15+mKRx71lLFna5tfp7YQZ7iOuFUER1JvPfHoebPKYRxbjBqEqHcr0BJwX8LcAV6yNVDKszYfthVweuqVNTrrA3nbHp/D/AI3otTFNEC9JsI7bf7YLkzKI0418dJTp6MuhaBB6AADv38Y8jz+aOZrkxGo/X/3iyfFPxBSOpEuT2ECY8b4qnDMwyMYEzG428jzia0Mz1r4NoCnQiKa6RGpllvqBb6Yj+JMslUFnZ21dIgD6bflgf4e49k6CSzw0SbT9BhX8SfHqG1FYU723wRtFbzNSnRqyrQR5/wBMG534z9QBLoYA1AyP2OKzn+JJUqaigj9/76Y7GeoWmn9ScNkJj6C81VWnedcjtHjCypxS8CAPGD+JVkqqPlQACNpYnpO1he5GEwoQZABE+J+2Ecl4GcX5Cf4hmIsSO+OqjgnSoFt7dfriH+OJIAAHS1sSRzC1zbfGyBiGLlNNz/f1wXSt274GosgEuWHYRvveenbY4lrGooQlCqsJBYEEi21h3wMkLiS1cyW3t1tgzKNAJJt1kgY4ocOJQuIgGJJHjYfXtiTMZj0UDaC8269pO19pxr1oMY2wyhxfRTMKBEEFtyNtgZIJG+wiZ6YgGdd111Avps8LMRTLAqdOomJg79R0icL+GZb1W0kQ14BBYNfqTIiAea8mMWrJZNaAqa8vSrERUVfU0gkWKkQxKi+xXt1IHFKT8noQiktAy5iKqO50gdjffdVOm0AAHYTO8YZHIU8wnppVcyxFErpjU2oRU1sCbRcSTsLRhdxTi1Ss4kKZIUKJCCT8o1EjRACxNz4iO8kKNPnpOKhCELS9UoBBJJbTDMmozGpbC68uIsulolyvw/TpaHq66kaZQMqw7HkUFjyiGBJgzBg9D3X4t6tJVc6aerSHDHlUcrAFEAb5hBYTZrHEWboPm0eovqhVpgvFQaNRM83qsIRVgQJaI8jCn+MYMA7B6arNLS1RTtzEGDtpC3Ee2NVpC2k9jA5JarqmXaotW6nW4Jk2WOVSs9ibbRg05PMU9NVqXqIUspOpGfSS2022Yneeu+EjfEralVKzj01KzASFICwz6VdtoGomdugk6vxnNoKFJndgH5aXqczGwBcatWiDttcyDjY06HvVonqcSYtorAU2VRc6W0qssFEDSFFxAECO4nENLIO9QJSrgE/NLWJAghQWVbaT8wB2m27jJUqFdtRytNUQyAynVqNzALsHBuCBYESdzhUM7mQ7+mrxT1StKnqCqGCyBGlRKi4sp69MJ26Rn1tDfMcOWlIr1qlQ7KBSHLzBZR3JT+kgyZAYaQbLr/mVUUhlxUkPtTGkTKjWXAXYmZEmSSTO2Fj/ABL6mmKNRaiiJNbVBgySoUqBJ+htI6GZPPURUg0lXQAj1KjyNUSWU6TdWmxAmCJ3hZqS6NSoCy+dK1B/MdkgyVJIuRuCDqmdus4FzHCRUZ6dMk6gG31a9JaDytKoFckwJAmYm2HOhiEqVlqAm7UgWKl9QOhCVU99z+4DPE4zFI0E100nmcMupSAIfSQV0qY5TN5vYYSEJJ2QTp7Q24xVNCmgps7KEslNz6Z9RieYWOnoAdXQbEYS8NzjCGVQigBRy6gx3IESGIJtEWnFmqPSzFYKmXp0joMBarE+opm1RgAuoBo5WBKjrhflsklOGbSLmAflaSpkaIIblG5PuehlNJbZafeUXQjr8d0sRp1QdzqU/YOoEbbDGYziHCUFVxUZNc800wpnrIAMYzD5w/ZO5+/9HfG+JmpZRAwlqZGI1GPbzjeMx7TPMO8zwmFaPEe3+uFPpsDAP54zGYBgg0jIvJwxFRmQ2AE/3tjMZhkwMW5qu3U4g/jDERjeMwoThY674ly9KWAi5MDGYzE2VQdTZoXlACtI3+YRvJI2HbE+YyIRTVCyBB1KY3iTDTaZAgA+MZjMQbqSH7AMu4qMqLTmWAC6ob/yiLwbnBGdovSJANvYGD1mf1GMxmHf5CeAfJ8VC1JdEqLqE6hB83F9sWL4kzKCpS1oVZkV2JYuFRiNOgE3MSTq9vOMxmA+1/JWKVMW/wAWFqRyvpvcEL3BsNUXFo+2J6ueanUUhmADkgKdJGkwe46W32xmMwsnuhoRQxrMzNOYGpQUPM8iWUMoKqoECbkd+txgSvxvSWUllPy6KfyjSAHFzubXk3Hm2sZiaWV2WtxSoLy/GBSqJ6bHUsNdRIJDFhcafmZu9vODKPxT6shcrQDtBZqaCm5Jl2lwRvOwgGfpjMZhFHQ2T7IanxRTVVp6V9SwdlUqJkwIAE9Sd7xe2GPDadN6dSvWl1RoW0ghiBdWkExMSDBPiDmMwHFR6NGTfZ2VoVwQlUAam1fyV1QSwhW0yALdpHY4HofFZoUjTIRkqMVJdNbQAqKZPy8oAiW/ym+N4zCdNRHe9sCp8eHLUCFgeVtRtq0BlgSbWUkEAHaMHZlkYGqlZ1qSWf0yV0M2h4B32YXB3vG+MxmGxSNdoV//ACfNutQazUKSx9c+ppUERBZrm4sQdrYJzHEdac9EK5ptqZajklmiGUfKm4MdoE74zGYXkpdIi5yULAW4vTenAQBUBNlGoNaOZpMRAiepxNleINTQurIQeQiohcaXG2mdJ7ydjEC04zGYGKyolxycpbMqQVAcDnLFHQBSs8xkAAETNpG+9rrz8WmyqSwCBSrwCY7FR7XtjeMxuGK5E3L/ALZvuS6GNPJVyJ9Fb35qhJ8SZufOMxmMxO/0N9yXs//Z"/>
          <p:cNvSpPr>
            <a:spLocks noChangeAspect="1" noChangeArrowheads="1"/>
          </p:cNvSpPr>
          <p:nvPr/>
        </p:nvSpPr>
        <p:spPr bwMode="auto">
          <a:xfrm>
            <a:off x="63500" y="-841375"/>
            <a:ext cx="2619375"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crystalinks.com/river_bridge.jpg"/>
          <p:cNvPicPr>
            <a:picLocks noChangeAspect="1" noChangeArrowheads="1"/>
          </p:cNvPicPr>
          <p:nvPr/>
        </p:nvPicPr>
        <p:blipFill>
          <a:blip r:embed="rId2" cstate="print"/>
          <a:srcRect/>
          <a:stretch>
            <a:fillRect/>
          </a:stretch>
        </p:blipFill>
        <p:spPr bwMode="auto">
          <a:xfrm>
            <a:off x="5638800" y="2286000"/>
            <a:ext cx="3200399" cy="2133600"/>
          </a:xfrm>
          <a:prstGeom prst="rect">
            <a:avLst/>
          </a:prstGeom>
          <a:noFill/>
        </p:spPr>
      </p:pic>
      <p:pic>
        <p:nvPicPr>
          <p:cNvPr id="2058" name="Picture 10" descr="http://www.americansouthwest.net/colorado/photographs700/nymph-lake.jpg"/>
          <p:cNvPicPr>
            <a:picLocks noChangeAspect="1" noChangeArrowheads="1"/>
          </p:cNvPicPr>
          <p:nvPr/>
        </p:nvPicPr>
        <p:blipFill>
          <a:blip r:embed="rId3" cstate="print"/>
          <a:srcRect/>
          <a:stretch>
            <a:fillRect/>
          </a:stretch>
        </p:blipFill>
        <p:spPr bwMode="auto">
          <a:xfrm>
            <a:off x="2971800" y="5029200"/>
            <a:ext cx="2438400" cy="1828800"/>
          </a:xfrm>
          <a:prstGeom prst="rect">
            <a:avLst/>
          </a:prstGeom>
          <a:noFill/>
        </p:spPr>
      </p:pic>
      <p:pic>
        <p:nvPicPr>
          <p:cNvPr id="2060" name="Picture 12" descr="http://www.seenobjects.org/images/mediumlarge/2004-12-10-wetland-3.jpg"/>
          <p:cNvPicPr>
            <a:picLocks noChangeAspect="1" noChangeArrowheads="1"/>
          </p:cNvPicPr>
          <p:nvPr/>
        </p:nvPicPr>
        <p:blipFill>
          <a:blip r:embed="rId4" cstate="print"/>
          <a:srcRect/>
          <a:stretch>
            <a:fillRect/>
          </a:stretch>
        </p:blipFill>
        <p:spPr bwMode="auto">
          <a:xfrm>
            <a:off x="5867400" y="5095874"/>
            <a:ext cx="2676547" cy="17621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Niche - </a:t>
            </a:r>
            <a:endParaRPr lang="en-US" dirty="0"/>
          </a:p>
        </p:txBody>
      </p:sp>
      <p:sp>
        <p:nvSpPr>
          <p:cNvPr id="3" name="Content Placeholder 2"/>
          <p:cNvSpPr>
            <a:spLocks noGrp="1"/>
          </p:cNvSpPr>
          <p:nvPr>
            <p:ph idx="1"/>
          </p:nvPr>
        </p:nvSpPr>
        <p:spPr/>
        <p:txBody>
          <a:bodyPr/>
          <a:lstStyle/>
          <a:p>
            <a:r>
              <a:rPr lang="en-US" dirty="0" smtClean="0"/>
              <a:t>A range of conditions in which a species lives, survives in and hopefully reproduces.</a:t>
            </a:r>
            <a:endParaRPr lang="en-US" dirty="0"/>
          </a:p>
        </p:txBody>
      </p:sp>
      <p:pic>
        <p:nvPicPr>
          <p:cNvPr id="32770" name="Picture 2" descr="http://room42.wikispaces.com/file/view/lizard.jpg/33585377/lizard.jpg"/>
          <p:cNvPicPr>
            <a:picLocks noChangeAspect="1" noChangeArrowheads="1"/>
          </p:cNvPicPr>
          <p:nvPr/>
        </p:nvPicPr>
        <p:blipFill>
          <a:blip r:embed="rId2" cstate="print"/>
          <a:srcRect/>
          <a:stretch>
            <a:fillRect/>
          </a:stretch>
        </p:blipFill>
        <p:spPr bwMode="auto">
          <a:xfrm>
            <a:off x="1905000" y="3048000"/>
            <a:ext cx="4762500" cy="32004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Oceans</a:t>
            </a:r>
            <a:endParaRPr lang="en-US" dirty="0"/>
          </a:p>
        </p:txBody>
      </p:sp>
      <p:sp>
        <p:nvSpPr>
          <p:cNvPr id="3" name="Content Placeholder 2"/>
          <p:cNvSpPr>
            <a:spLocks noGrp="1"/>
          </p:cNvSpPr>
          <p:nvPr>
            <p:ph idx="1"/>
          </p:nvPr>
        </p:nvSpPr>
        <p:spPr/>
        <p:txBody>
          <a:bodyPr>
            <a:normAutofit/>
          </a:bodyPr>
          <a:lstStyle/>
          <a:p>
            <a:r>
              <a:rPr lang="en-US" sz="2400" dirty="0" smtClean="0"/>
              <a:t>Intertidal – covered by water and exposed to air. Barnacles, seaweed, starfish.</a:t>
            </a:r>
          </a:p>
          <a:p>
            <a:r>
              <a:rPr lang="en-US" sz="2400" dirty="0" smtClean="0"/>
              <a:t>Coastal – shallow water – highly productive because light shines here.  Kelp and coral reefs.</a:t>
            </a:r>
          </a:p>
          <a:p>
            <a:r>
              <a:rPr lang="en-US" sz="2400" dirty="0" smtClean="0"/>
              <a:t>Open ocean – 500 – 10,000 meters.  Many creatures, can be large (whales), few nutrients and producers.</a:t>
            </a:r>
            <a:endParaRPr lang="en-US" sz="2400" dirty="0"/>
          </a:p>
        </p:txBody>
      </p:sp>
      <p:pic>
        <p:nvPicPr>
          <p:cNvPr id="1026" name="Picture 2" descr="http://sanctuaries.noaa.gov/pgallery/pgolympic/habitats/intertidal_100.jpg"/>
          <p:cNvPicPr>
            <a:picLocks noChangeAspect="1" noChangeArrowheads="1"/>
          </p:cNvPicPr>
          <p:nvPr/>
        </p:nvPicPr>
        <p:blipFill>
          <a:blip r:embed="rId2" cstate="print"/>
          <a:srcRect/>
          <a:stretch>
            <a:fillRect/>
          </a:stretch>
        </p:blipFill>
        <p:spPr bwMode="auto">
          <a:xfrm>
            <a:off x="7358877" y="4124324"/>
            <a:ext cx="1785123" cy="2733676"/>
          </a:xfrm>
          <a:prstGeom prst="rect">
            <a:avLst/>
          </a:prstGeom>
          <a:noFill/>
        </p:spPr>
      </p:pic>
      <p:pic>
        <p:nvPicPr>
          <p:cNvPr id="1028" name="Picture 4" descr="http://ian.umces.edu/imagelibrary/albums/userpics/10001/normal_iil-ian-aj-0041.png"/>
          <p:cNvPicPr>
            <a:picLocks noChangeAspect="1" noChangeArrowheads="1"/>
          </p:cNvPicPr>
          <p:nvPr/>
        </p:nvPicPr>
        <p:blipFill>
          <a:blip r:embed="rId3" cstate="print"/>
          <a:srcRect/>
          <a:stretch>
            <a:fillRect/>
          </a:stretch>
        </p:blipFill>
        <p:spPr bwMode="auto">
          <a:xfrm>
            <a:off x="1447800" y="4267200"/>
            <a:ext cx="4400550" cy="3200400"/>
          </a:xfrm>
          <a:prstGeom prst="rect">
            <a:avLst/>
          </a:prstGeom>
          <a:noFill/>
        </p:spPr>
      </p:pic>
      <p:pic>
        <p:nvPicPr>
          <p:cNvPr id="1030" name="Picture 6" descr="http://www.sciencealert.com.au/images/stories/istock/istock_ocean.jpg"/>
          <p:cNvPicPr>
            <a:picLocks noChangeAspect="1" noChangeArrowheads="1"/>
          </p:cNvPicPr>
          <p:nvPr/>
        </p:nvPicPr>
        <p:blipFill>
          <a:blip r:embed="rId4" cstate="print"/>
          <a:srcRect/>
          <a:stretch>
            <a:fillRect/>
          </a:stretch>
        </p:blipFill>
        <p:spPr bwMode="auto">
          <a:xfrm>
            <a:off x="5181600" y="304800"/>
            <a:ext cx="2381250" cy="14382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Exclusion Principle:</a:t>
            </a:r>
            <a:endParaRPr lang="en-US" dirty="0"/>
          </a:p>
        </p:txBody>
      </p:sp>
      <p:sp>
        <p:nvSpPr>
          <p:cNvPr id="3" name="Content Placeholder 2"/>
          <p:cNvSpPr>
            <a:spLocks noGrp="1"/>
          </p:cNvSpPr>
          <p:nvPr>
            <p:ph idx="1"/>
          </p:nvPr>
        </p:nvSpPr>
        <p:spPr/>
        <p:txBody>
          <a:bodyPr/>
          <a:lstStyle/>
          <a:p>
            <a:r>
              <a:rPr lang="en-US" dirty="0" smtClean="0"/>
              <a:t>Species partition </a:t>
            </a:r>
          </a:p>
          <a:p>
            <a:pPr marL="68580" indent="0">
              <a:buNone/>
            </a:pPr>
            <a:r>
              <a:rPr lang="en-US" dirty="0"/>
              <a:t>r</a:t>
            </a:r>
            <a:r>
              <a:rPr lang="en-US" dirty="0" smtClean="0"/>
              <a:t>esources so they</a:t>
            </a:r>
          </a:p>
          <a:p>
            <a:pPr marL="68580" indent="0">
              <a:buNone/>
            </a:pPr>
            <a:r>
              <a:rPr lang="en-US" dirty="0"/>
              <a:t>a</a:t>
            </a:r>
            <a:r>
              <a:rPr lang="en-US" dirty="0" smtClean="0"/>
              <a:t>re not competing</a:t>
            </a:r>
          </a:p>
          <a:p>
            <a:pPr marL="68580" indent="0">
              <a:buNone/>
            </a:pPr>
            <a:r>
              <a:rPr lang="en-US" dirty="0"/>
              <a:t>a</a:t>
            </a:r>
            <a:r>
              <a:rPr lang="en-US" dirty="0" smtClean="0"/>
              <a:t>gainst each other </a:t>
            </a:r>
          </a:p>
          <a:p>
            <a:pPr marL="68580" indent="0">
              <a:buNone/>
            </a:pPr>
            <a:r>
              <a:rPr lang="en-US" dirty="0" smtClean="0"/>
              <a:t>directly and hopefully</a:t>
            </a:r>
          </a:p>
          <a:p>
            <a:pPr marL="68580" indent="0">
              <a:buNone/>
            </a:pPr>
            <a:r>
              <a:rPr lang="en-US" dirty="0" smtClean="0"/>
              <a:t>can survive!</a:t>
            </a:r>
          </a:p>
        </p:txBody>
      </p:sp>
      <p:pic>
        <p:nvPicPr>
          <p:cNvPr id="33794" name="Picture 2" descr="http://www.science-art.com/gallery/52/52_9262008113814.jpg"/>
          <p:cNvPicPr>
            <a:picLocks noChangeAspect="1" noChangeArrowheads="1"/>
          </p:cNvPicPr>
          <p:nvPr/>
        </p:nvPicPr>
        <p:blipFill>
          <a:blip r:embed="rId2" cstate="print"/>
          <a:srcRect/>
          <a:stretch>
            <a:fillRect/>
          </a:stretch>
        </p:blipFill>
        <p:spPr bwMode="auto">
          <a:xfrm>
            <a:off x="4648200" y="1371600"/>
            <a:ext cx="3014726" cy="518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Symbiosis – Any relationship where 2 species live closely together.</a:t>
            </a:r>
            <a:endParaRPr lang="en-US" dirty="0"/>
          </a:p>
        </p:txBody>
      </p:sp>
      <p:sp>
        <p:nvSpPr>
          <p:cNvPr id="3" name="Content Placeholder 2"/>
          <p:cNvSpPr>
            <a:spLocks noGrp="1"/>
          </p:cNvSpPr>
          <p:nvPr>
            <p:ph idx="1"/>
          </p:nvPr>
        </p:nvSpPr>
        <p:spPr/>
        <p:txBody>
          <a:bodyPr/>
          <a:lstStyle/>
          <a:p>
            <a:endParaRPr lang="en-US" dirty="0" smtClean="0"/>
          </a:p>
          <a:p>
            <a:r>
              <a:rPr lang="en-US" dirty="0" smtClean="0"/>
              <a:t>There are 3 main classes:</a:t>
            </a:r>
          </a:p>
          <a:p>
            <a:pPr lvl="1"/>
            <a:r>
              <a:rPr lang="en-US" dirty="0" smtClean="0"/>
              <a:t>Mutualism +/+  </a:t>
            </a:r>
            <a:r>
              <a:rPr lang="en-US" dirty="0"/>
              <a:t>B</a:t>
            </a:r>
            <a:r>
              <a:rPr lang="en-US" dirty="0" smtClean="0"/>
              <a:t>oth benefit</a:t>
            </a:r>
          </a:p>
          <a:p>
            <a:pPr lvl="1"/>
            <a:r>
              <a:rPr lang="en-US" dirty="0" smtClean="0"/>
              <a:t>Commensalism + / 0  One benefits, the other is neither helped nor harmed.</a:t>
            </a:r>
          </a:p>
          <a:p>
            <a:pPr lvl="1"/>
            <a:r>
              <a:rPr lang="en-US" dirty="0" smtClean="0"/>
              <a:t>Parasitism +/-  One benefits while the other is harmed. </a:t>
            </a:r>
          </a:p>
          <a:p>
            <a:pPr lvl="1"/>
            <a:r>
              <a:rPr lang="en-US" dirty="0" smtClean="0"/>
              <a:t>Look at the following photos and write M, C or P for each relationship: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squirrel living in an oak:</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owlsland.com/squirrelmarch.jpg"/>
          <p:cNvPicPr>
            <a:picLocks noChangeAspect="1" noChangeArrowheads="1"/>
          </p:cNvPicPr>
          <p:nvPr/>
        </p:nvPicPr>
        <p:blipFill>
          <a:blip r:embed="rId2" cstate="print"/>
          <a:srcRect/>
          <a:stretch>
            <a:fillRect/>
          </a:stretch>
        </p:blipFill>
        <p:spPr bwMode="auto">
          <a:xfrm>
            <a:off x="1981200" y="2057400"/>
            <a:ext cx="4572000" cy="3429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Cleaner wrasse and eel:</a:t>
            </a:r>
            <a:endParaRPr lang="en-US" dirty="0"/>
          </a:p>
        </p:txBody>
      </p:sp>
      <p:sp>
        <p:nvSpPr>
          <p:cNvPr id="3" name="Content Placeholder 2"/>
          <p:cNvSpPr>
            <a:spLocks noGrp="1"/>
          </p:cNvSpPr>
          <p:nvPr>
            <p:ph idx="1"/>
          </p:nvPr>
        </p:nvSpPr>
        <p:spPr/>
        <p:txBody>
          <a:bodyPr/>
          <a:lstStyle/>
          <a:p>
            <a:endParaRPr lang="en-US"/>
          </a:p>
        </p:txBody>
      </p:sp>
      <p:pic>
        <p:nvPicPr>
          <p:cNvPr id="16386" name="Picture 2" descr="http://www.fishchannel.com/images/fish-news/cleaner-wrasse-eel-500.jpg"/>
          <p:cNvPicPr>
            <a:picLocks noChangeAspect="1" noChangeArrowheads="1"/>
          </p:cNvPicPr>
          <p:nvPr/>
        </p:nvPicPr>
        <p:blipFill>
          <a:blip r:embed="rId2" cstate="print"/>
          <a:srcRect/>
          <a:stretch>
            <a:fillRect/>
          </a:stretch>
        </p:blipFill>
        <p:spPr bwMode="auto">
          <a:xfrm>
            <a:off x="1981200" y="2286000"/>
            <a:ext cx="4762500" cy="3171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Ramora</a:t>
            </a:r>
            <a:r>
              <a:rPr lang="en-US" dirty="0" smtClean="0"/>
              <a:t> and shark:</a:t>
            </a:r>
            <a:endParaRPr lang="en-US" dirty="0"/>
          </a:p>
        </p:txBody>
      </p:sp>
      <p:sp>
        <p:nvSpPr>
          <p:cNvPr id="3" name="Content Placeholder 2"/>
          <p:cNvSpPr>
            <a:spLocks noGrp="1"/>
          </p:cNvSpPr>
          <p:nvPr>
            <p:ph idx="1"/>
          </p:nvPr>
        </p:nvSpPr>
        <p:spPr/>
        <p:txBody>
          <a:bodyPr/>
          <a:lstStyle/>
          <a:p>
            <a:endParaRPr lang="en-US"/>
          </a:p>
        </p:txBody>
      </p:sp>
      <p:pic>
        <p:nvPicPr>
          <p:cNvPr id="17410" name="Picture 2" descr="http://www.britannica.com.sg/article_images/38250.jpg"/>
          <p:cNvPicPr>
            <a:picLocks noChangeAspect="1" noChangeArrowheads="1"/>
          </p:cNvPicPr>
          <p:nvPr/>
        </p:nvPicPr>
        <p:blipFill>
          <a:blip r:embed="rId2" cstate="print"/>
          <a:srcRect/>
          <a:stretch>
            <a:fillRect/>
          </a:stretch>
        </p:blipFill>
        <p:spPr bwMode="auto">
          <a:xfrm>
            <a:off x="1828800" y="2133600"/>
            <a:ext cx="5238750" cy="38766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Flea and dog:</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descr="http://www.emergencypestpatrol.com/files/1934711/uploaded/Dogflea.jpg"/>
          <p:cNvPicPr>
            <a:picLocks noChangeAspect="1" noChangeArrowheads="1"/>
          </p:cNvPicPr>
          <p:nvPr/>
        </p:nvPicPr>
        <p:blipFill>
          <a:blip r:embed="rId2" cstate="print"/>
          <a:srcRect/>
          <a:stretch>
            <a:fillRect/>
          </a:stretch>
        </p:blipFill>
        <p:spPr bwMode="auto">
          <a:xfrm>
            <a:off x="2286000" y="2133600"/>
            <a:ext cx="5238750" cy="37052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1808</TotalTime>
  <Words>497</Words>
  <Application>Microsoft Office PowerPoint</Application>
  <PresentationFormat>On-screen Show (4:3)</PresentationFormat>
  <Paragraphs>62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Metro</vt:lpstr>
      <vt:lpstr>Community Interactions – several species living together! </vt:lpstr>
      <vt:lpstr>What determines world climate? Sunlight and precip!</vt:lpstr>
      <vt:lpstr>Niche - </vt:lpstr>
      <vt:lpstr>Competitive Exclusion Principle:</vt:lpstr>
      <vt:lpstr>Symbiosis – Any relationship where 2 species live closely together.</vt:lpstr>
      <vt:lpstr>A squirrel living in an oak:</vt:lpstr>
      <vt:lpstr>Cleaner wrasse and eel:</vt:lpstr>
      <vt:lpstr>Ramora and shark:</vt:lpstr>
      <vt:lpstr>Flea and dog:</vt:lpstr>
      <vt:lpstr>Bee pollinating flower:</vt:lpstr>
      <vt:lpstr>Bromeliad on tree:(epiphyte)</vt:lpstr>
      <vt:lpstr>Sea lamprey and fish:</vt:lpstr>
      <vt:lpstr>Blind shrimp and Gobi:</vt:lpstr>
      <vt:lpstr>Tomato hornworm and wasp pupa:</vt:lpstr>
      <vt:lpstr>Barnacle and whale:</vt:lpstr>
      <vt:lpstr>Acacia tree and ants:</vt:lpstr>
      <vt:lpstr>Clown fish and anenome:</vt:lpstr>
      <vt:lpstr>Tapeworm and human:</vt:lpstr>
      <vt:lpstr>Cattle egret and water buffalo:</vt:lpstr>
      <vt:lpstr>This crustacean devours the fish tongue and takes its’ place.</vt:lpstr>
      <vt:lpstr>Greenland shark and copepod:</vt:lpstr>
      <vt:lpstr>Toxoplasma in rats/cats:</vt:lpstr>
      <vt:lpstr>Succession – over time, ecosystems change</vt:lpstr>
      <vt:lpstr>Secondary Succession:</vt:lpstr>
      <vt:lpstr>Aquatic areas  go through  successtion too!</vt:lpstr>
      <vt:lpstr>Keystone species - </vt:lpstr>
      <vt:lpstr>Major biomes:  Terrestrial</vt:lpstr>
      <vt:lpstr>Acquatic biomes:</vt:lpstr>
      <vt:lpstr>Freshwater:</vt:lpstr>
      <vt:lpstr>Marine: Oceans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Interactions</dc:title>
  <dc:creator>tpenning</dc:creator>
  <cp:lastModifiedBy>Tamara Pennington</cp:lastModifiedBy>
  <cp:revision>129</cp:revision>
  <dcterms:created xsi:type="dcterms:W3CDTF">2011-01-14T23:46:02Z</dcterms:created>
  <dcterms:modified xsi:type="dcterms:W3CDTF">2014-10-07T21:17:23Z</dcterms:modified>
</cp:coreProperties>
</file>