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63" r:id="rId8"/>
    <p:sldId id="258" r:id="rId9"/>
    <p:sldId id="259" r:id="rId10"/>
    <p:sldId id="260" r:id="rId11"/>
    <p:sldId id="261" r:id="rId12"/>
    <p:sldId id="265" r:id="rId13"/>
    <p:sldId id="267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08.2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2752 12192,'0'0,"42"0,-21 21,64 0,-22-21,43 0,-21 0,21 0,21 0,-21 0,-22 0,-20 0,-1 0,-42 0,1 0,-1 0,0 0,0 0,21 0,1 0,20 0,43 0,0 0,-21 0,42 0,-22 0,-20 0,-21 0,-1 0,1 0,-22 0,21 0,-41 0,-1 0,0 0,21 0,1 0,20 0,-21 0,1 0,20 0,22 0,21 0,21 0,-21 0,42 0,-42 0,-22 0,1 0,21 0,-22 0,1 0,0 0,21 0,-64 0,21 0,1 0,-1 0,22 0,-43 0,22 0,21 0,-22 0,22 0,-22 0,22 0,-22 0,22 0,-43 0,22 0,-22 0,22 0,-1 0,1 0,20 0,-41 0,41 0,43 0,-21 0,-42 0,20 0,-20 0,21 0,-1 0,43 0,-42 0,0 0,-1 0,1 0,21 0,-22 0,-20 0,-1 0,1 0,-43 0,43 0,-43 0,21 0,22 0,-1 0,22 0,-1 0,65 0,-1 0,-42 0,21 0,0 0,21 0,-21 0,-43 0,-41 0,-1 0,-21 0,0 0,-21 0,43 0,-22 0,-21 0,42 0,-21 0,1 0,-1 0,21 0,0 0,1 0,20 0,22 0,-22 0,43 0,21 0,-84 0,84 0,-64 0,-21 0,-20 0,-1 0,-21 0,21 0,0 0,0 0,0 0,1 0,-1 0,0 0,-21 0,21 0,-21 0,21 0,-21 0,43 0,-22 0,-21 0,42 0,-21 0,-21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10.8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2879 13695,'21'0,"42"0,22 0,0 0,-1 0,-20 0,-1 0,-20 0,-22 0,0 0,-21 0,21 0,0 0,1 0,-1 0,21 0,22 0,-22 0,43 0,-1 0,22 0,-42 0,-1 0,1 0,-43 0,0 0,0 0,0 0,0 0,43 0,-22 0,1 0,20 0,22 0,-22 0,22 0,0 0,-1 0,1 0,-22 0,1 0,-1 0,22 0,-43 0,1 0,-1 0,-21 0,22 0,-1 0,-21 0,43 0,-1 0,-21 0,22 0,-1 0,1 0,21 0,-1 0,1 0,-22 0,22 0,-21 0,-1 0,22 0,-22 0,22 0,-22 0,1 0,-1 0,22 0,21 0,-64 0,43 0,-22 0,43 0,0 0,-21 0,63 0,0 0,-42 0,42 0,-42 0,42 0,-42 0,0 0,0 0,-1 0,1 0,21 0,21 0,-21 0,0 0,0 0,43 0,-43 0,0 0,-21 0,21 0,-43 0,-20 0,20 0,-20 0,-1 0,-20 0,-22 0,21 0,1 0,-1 0,0 0,-21 0,22 0,-1 0,22 0,20 0,-20 0,20 0,22 0,0 0,0 0,0 0,-22 0,-20 0,-22 0,-21 0,22 0,-22 0,21 0,-42 0,21 0,-21 0,43 0,-43 0,21 0,21 0,-21 0,22 0,-1 0,22 0,-1 0,1 0,-1 0,1 0,-43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14.4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18415 12065,'21'0,"43"0,-22 0,0 0,1 0,20 0,1 0,-43 0,42 0,-41 0,41 0,-21 0,-20 0,-1 0,21 0,0 0,-20 0,-1 0,21 0,0 0,-20 0,20 0,0 0,1 0,20 0,-21 0,-20 0,20 0,-21 0,21 0,-20 0,-1 0,0 0,21 0,-21 0,22 0,20 0,-20 0,20 0,1 0,-1 0,1 0,-22 0,21 0,-20 0,20 0,-20 0,-22 0,0 0,0 0,0 0,0 0,-21 0,22 0,-22 0,21 0,0 0,-21 0,21 0,0 0,0 0,1 0,-1 0,21 0,22 0,-1 0,-21 0,1 0,-1 0,0 0,-42 0,22 0,-22 0,21 0,0 0,-21 0,21 0,21 0,-42 0,22 0,-1 0,21 0,-21 0,22 0,20 0,-21 0,-20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16.7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18606 4509,'42'0,"21"0,1 0,-1 0,-20 0,20 0,1 0,-1 0,-42 0,-21 0,43 0,-1 0,-42 0,21 0,-21 0,43 0,-22 0,0 0,21 0,1 0,-1 0,21 0,1 0,42 0,-43 0,1 0,-22 0,22 0,-22 0,-21 0,21 0,-20 0,-1 0,21 0,-21 0,-21 0,43 0,-1 0,0 0,22 0,-22 0,43 0,-22 0,22 0,-43 0,43 0,-43 0,1 0,20 0,-42 0,-21 0,43 0,-43 0,21 0,0 0,0 0,0 0,-21 0,21 0,1 0,20 0,0 0,1 0,20 0,-21 0,1 0,-1 0,-21 0,-21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26.7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6562 5927,'0'0,"42"0,43 0,-1 0,-20 0,21 0,-22 0,1 0,-1 0,22 0,-22 0,43 0,-42 0,41 0,22 0,-21 0,42 0,-21 0,-21 0,-21 0,0 0,-22 0,-21 0,22 0,-1 0,-20 0,20 0,-20 0,-1 0,21 0,-41 0,41 0,22 0,-1 0,1 0,-21 0,41 0,-41 0,-1 0,-20 0,20 0,-20 0,-43 0,42 0,-21 0,0 0,22 0,20 0,1 0,-1 0,1 0,-22 0,43 0,-22 0,-42 0,22 0,-22 0,0 0,-21 0,0 0,0 0,21 0,0 0,-21 0,43 0,-22 0,42 0,-20 0,20 0,-21 0,1 0,-1 0,0 0,-42 0,22 0,41 0,1 0,-1 0,-21 0,22 0,-22 0,-21 0,1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29.3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19495 5821,'0'0,"21"0,21 0,0 0,22 0,21 0,-1 0,-20 0,20 0,1 0,21 0,-21 0,20 0,-41 0,-1 0,-20 0,-22 0,21 0,-21 0,22 0,-22 0,21 0,-21 0,22 0,20 0,1 0,-1 0,-20 0,-1 0,0 0,22 0,-43 0,21 0,-42 0,21 0,1 0,-22 0,21 0,0 0,-21 0,42 0,-21 0,1 0,-1 0,0 0,0 0,0 0,22 0,-43 0,21 0,-21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40.2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11218 13780,'0'0,"22"21,-1 21,42-21,1 64,-1-43,22 1,-43-1,22 0,-1 1,-20-22,-1 21,-21-42,-21 21,0-21,21 0,-21 0,0 21,21 22,-21-22,0 0,0-21,22 21,-1 0,-21 1,21-22,0 21,-21 0,21 0,-21-21,0 21,0-21,0 21,21-21,-21 22,0-22,22 0,20 42,0-21,1 0,-22 0,0-21,0 0,-21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35" units="1/cm"/>
          <inkml:channelProperty channel="Y" name="resolution" value="34" units="1/cm"/>
        </inkml:channelProperties>
      </inkml:inkSource>
      <inkml:timestamp xml:id="ts0" timeString="2012-08-22T16:34:42.5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16193 15473,'-22'21,"1"-21,-42 42,42-20,-22-1,22 0,0 0,-43 21,22 1,21-22,-43 21,64-21,-21-21,0 0,0 43,-21-43,20 42,-20-42,0 21,21 0,-22 1,-20-1,42 0,-22-21,1 21,21 0,21-21,-43 21,43-21,-21 0,21 22,-21-22,0 0,21 21,-21-21,21 21,0 0,-21 0,-1-21,22 21,0-21,-21 0,0 0,21 22,-21-22,0 0,21 21,42-64,43 1,-64 42,42-42,1 21,21-1,-22-20,-21 21,22 0,-22-22,1 43,-22-42,21 42,-42-21,21 0,-21 0,21 21,-21-22,22 1,-1 21,0-21,0 0,0 0,0 21,1-21,20 21,-42-22,42 1,-21 21,-21 0,22 0,-1-21,0 21,-21-21,21 21,-21-21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FF0E-015D-4498-B910-76E3C2134B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0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B4ACA-A35E-4EB3-B7CC-E15C2BF55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E4D7-CFDE-4B1A-B4CA-33FDEEB99B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68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780C-FAEC-4EE0-85DB-268D90388B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56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080A3-2AFF-4BF0-856F-50C60AC174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4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42BB-712D-493A-99D7-6691C39529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09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21F6-302E-4D1B-9B43-B55239D775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E48E-7DBB-4BE8-B47C-EE08B8637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4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D056-9BA8-412D-B1AA-D91F5D3B10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98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C98EF-FAB0-4CDC-8334-87E2B0BEF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43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E1843-0E94-430C-9AF3-07CB2C01FC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28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FF0E-015D-4498-B910-76E3C2134B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8655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B4ACA-A35E-4EB3-B7CC-E15C2BF55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08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E4D7-CFDE-4B1A-B4CA-33FDEEB99B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72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780C-FAEC-4EE0-85DB-268D90388B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080A3-2AFF-4BF0-856F-50C60AC174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03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42BB-712D-493A-99D7-6691C39529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56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21F6-302E-4D1B-9B43-B55239D775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9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E48E-7DBB-4BE8-B47C-EE08B8637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29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D056-9BA8-412D-B1AA-D91F5D3B10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751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C98EF-FAB0-4CDC-8334-87E2B0BEF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76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E1843-0E94-430C-9AF3-07CB2C01FC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936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FF0E-015D-4498-B910-76E3C2134B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967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B4ACA-A35E-4EB3-B7CC-E15C2BF55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105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E4D7-CFDE-4B1A-B4CA-33FDEEB99B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8356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780C-FAEC-4EE0-85DB-268D90388B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832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080A3-2AFF-4BF0-856F-50C60AC174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64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42BB-712D-493A-99D7-6691C39529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21F6-302E-4D1B-9B43-B55239D775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194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E48E-7DBB-4BE8-B47C-EE08B8637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76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D056-9BA8-412D-B1AA-D91F5D3B10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947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C98EF-FAB0-4CDC-8334-87E2B0BEF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276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E1843-0E94-430C-9AF3-07CB2C01FC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576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DFF0E-015D-4498-B910-76E3C2134B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6282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B4ACA-A35E-4EB3-B7CC-E15C2BF55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754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E4D7-CFDE-4B1A-B4CA-33FDEEB99B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972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780C-FAEC-4EE0-85DB-268D90388B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883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080A3-2AFF-4BF0-856F-50C60AC174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15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42BB-712D-493A-99D7-6691C39529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618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321F6-302E-4D1B-9B43-B55239D775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144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FE48E-7DBB-4BE8-B47C-EE08B8637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268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9D056-9BA8-412D-B1AA-D91F5D3B10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005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C98EF-FAB0-4CDC-8334-87E2B0BEF2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471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E1843-0E94-430C-9AF3-07CB2C01FC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0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157E16-6DD3-40A0-9EB6-E04CA6398721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18D2B2-AAC4-488C-9762-47B7AB59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70C903A-B380-401E-940E-5ED55116C6C9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1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70C903A-B380-401E-940E-5ED55116C6C9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9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70C903A-B380-401E-940E-5ED55116C6C9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3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70C903A-B380-401E-940E-5ED55116C6C9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6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8.emf"/><Relationship Id="rId5" Type="http://schemas.openxmlformats.org/officeDocument/2006/relationships/customXml" Target="../ink/ink8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customXml" Target="../ink/ink2.xml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5.emf"/><Relationship Id="rId5" Type="http://schemas.openxmlformats.org/officeDocument/2006/relationships/customXml" Target="../ink/ink6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08/23/12</a:t>
            </a:r>
            <a:endParaRPr lang="en-US" dirty="0" smtClean="0"/>
          </a:p>
          <a:p>
            <a:r>
              <a:rPr lang="en-US" dirty="0" smtClean="0"/>
              <a:t>Pennington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Chapter 2 </a:t>
            </a:r>
            <a:r>
              <a:rPr lang="en-US" dirty="0" smtClean="0"/>
              <a:t>–</a:t>
            </a:r>
            <a:r>
              <a:rPr smtClean="0"/>
              <a:t> The Chemistry </a:t>
            </a:r>
            <a:br>
              <a:rPr smtClean="0"/>
            </a:br>
            <a:r>
              <a:rPr smtClean="0"/>
              <a:t>of Life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Hydrogen bonding in Water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/>
              <a:t>In water, a hydrogen bond (dashed red line) forms between the partial positive and negative charges in different water molecules.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26628" name="Picture 4" descr="waterhydrogenb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0"/>
            <a:ext cx="4572000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038480" y="4960800"/>
              <a:ext cx="351000" cy="312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22640" y="4897080"/>
                <a:ext cx="38268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5425560" y="5570280"/>
              <a:ext cx="404280" cy="267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9720" y="5506560"/>
                <a:ext cx="435960" cy="3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48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5029200" cy="762000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333399"/>
                </a:solidFill>
              </a:rPr>
              <a:t>Water is a good solvent</a:t>
            </a: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5562600" cy="18288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rgbClr val="006600"/>
                </a:solidFill>
                <a:cs typeface="Times" pitchFamily="-16" charset="0"/>
              </a:rPr>
              <a:t>.  </a:t>
            </a:r>
          </a:p>
          <a:p>
            <a:pPr lvl="2" algn="l">
              <a:buFont typeface="Symbol" pitchFamily="-16" charset="2"/>
              <a:buChar char="·"/>
            </a:pPr>
            <a:r>
              <a:rPr lang="en-US" dirty="0">
                <a:solidFill>
                  <a:srgbClr val="006600"/>
                </a:solidFill>
                <a:cs typeface="Times" pitchFamily="-16" charset="0"/>
              </a:rPr>
              <a:t>  Most biochemical reactions occur when the chemicals involved are dissolved in water.  The internal environment of the cell is composed mostly of water.</a:t>
            </a:r>
          </a:p>
          <a:p>
            <a:pPr lvl="2" algn="l">
              <a:buFont typeface="Symbol" pitchFamily="-16" charset="2"/>
              <a:buChar char="·"/>
            </a:pPr>
            <a:r>
              <a:rPr lang="en-US" dirty="0">
                <a:solidFill>
                  <a:srgbClr val="006600"/>
                </a:solidFill>
                <a:cs typeface="Times" pitchFamily="-16" charset="0"/>
              </a:rPr>
              <a:t>Water’s polarity and ability to hydrogen bond makes it a particularly good solvent</a:t>
            </a:r>
            <a:r>
              <a:rPr lang="en-US" dirty="0" smtClean="0">
                <a:solidFill>
                  <a:srgbClr val="006600"/>
                </a:solidFill>
                <a:cs typeface="Times" pitchFamily="-16" charset="0"/>
              </a:rPr>
              <a:t>.</a:t>
            </a:r>
          </a:p>
          <a:p>
            <a:pPr lvl="2" algn="l">
              <a:buFont typeface="Symbol" pitchFamily="-16" charset="2"/>
              <a:buChar char="·"/>
            </a:pPr>
            <a:r>
              <a:rPr lang="en-US" dirty="0" smtClean="0">
                <a:solidFill>
                  <a:srgbClr val="006600"/>
                </a:solidFill>
                <a:cs typeface="Times" pitchFamily="-16" charset="0"/>
              </a:rPr>
              <a:t>Cohesion – water likes other water</a:t>
            </a:r>
          </a:p>
          <a:p>
            <a:pPr lvl="2" algn="l">
              <a:buFont typeface="Symbol" pitchFamily="-16" charset="2"/>
              <a:buChar char="·"/>
            </a:pPr>
            <a:r>
              <a:rPr lang="en-US" dirty="0" smtClean="0">
                <a:solidFill>
                  <a:srgbClr val="006600"/>
                </a:solidFill>
                <a:cs typeface="Times" pitchFamily="-16" charset="0"/>
              </a:rPr>
              <a:t>Adhesion – water likes other materials too.</a:t>
            </a:r>
            <a:endParaRPr lang="en-US" dirty="0">
              <a:solidFill>
                <a:srgbClr val="006600"/>
              </a:solidFill>
              <a:cs typeface="Times" pitchFamily="-16" charset="0"/>
            </a:endParaRPr>
          </a:p>
          <a:p>
            <a:pPr algn="l"/>
            <a:endParaRPr lang="en-US" sz="2400" dirty="0">
              <a:solidFill>
                <a:srgbClr val="006600"/>
              </a:solidFill>
            </a:endParaRPr>
          </a:p>
        </p:txBody>
      </p:sp>
      <p:pic>
        <p:nvPicPr>
          <p:cNvPr id="6149" name="Picture 5" descr="SaltInWaterSolutionLiqu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85800"/>
            <a:ext cx="1749425" cy="331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251" y="4267200"/>
            <a:ext cx="222292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242637" cy="151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4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1447800"/>
            <a:ext cx="73152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Atoms – building blocks.  Important ones for the human body (and all life forms)</a:t>
            </a:r>
          </a:p>
          <a:p>
            <a:pPr lvl="3"/>
            <a:r>
              <a:rPr lang="en-US" sz="2800" b="1" dirty="0" smtClean="0"/>
              <a:t>C H N O P S</a:t>
            </a:r>
          </a:p>
          <a:p>
            <a:pPr lvl="3"/>
            <a:r>
              <a:rPr lang="en-US" sz="2800" b="1" dirty="0" smtClean="0"/>
              <a:t>The ELEMENTS on the periodic table are pure substances – made of only 1 type of atom (can’t be broken down).</a:t>
            </a:r>
          </a:p>
          <a:p>
            <a:pPr lvl="3"/>
            <a:endParaRPr lang="en-US" sz="2800" b="1" dirty="0"/>
          </a:p>
        </p:txBody>
      </p:sp>
      <p:pic>
        <p:nvPicPr>
          <p:cNvPr id="1026" name="Picture 2" descr="http://www.danieltrimpey.com/learn/electronics/images/at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2743200" cy="2743200"/>
          </a:xfrm>
          <a:prstGeom prst="rect">
            <a:avLst/>
          </a:prstGeom>
          <a:noFill/>
        </p:spPr>
      </p:pic>
      <p:pic>
        <p:nvPicPr>
          <p:cNvPr id="6146" name="Picture 2" descr="http://www.ptable.com/Images/periodic%20t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73380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of the atom – 3 subatomic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Protons - + charge, found in nucleus</a:t>
            </a:r>
          </a:p>
          <a:p>
            <a:endParaRPr lang="en-US" dirty="0" smtClean="0"/>
          </a:p>
          <a:p>
            <a:r>
              <a:rPr lang="en-US" dirty="0" smtClean="0"/>
              <a:t>Neutron – no charge, found in nucleus</a:t>
            </a:r>
          </a:p>
          <a:p>
            <a:endParaRPr lang="en-US" dirty="0" smtClean="0"/>
          </a:p>
          <a:p>
            <a:r>
              <a:rPr lang="en-US" dirty="0" smtClean="0"/>
              <a:t>Electron:  - charge, found in levels around the nucleus.</a:t>
            </a:r>
          </a:p>
          <a:p>
            <a:pPr lvl="1"/>
            <a:r>
              <a:rPr lang="en-US" dirty="0" smtClean="0"/>
              <a:t>2 go in the 1</a:t>
            </a:r>
            <a:r>
              <a:rPr lang="en-US" baseline="30000" dirty="0" smtClean="0"/>
              <a:t>st</a:t>
            </a:r>
            <a:r>
              <a:rPr lang="en-US" dirty="0" smtClean="0"/>
              <a:t> level</a:t>
            </a:r>
          </a:p>
          <a:p>
            <a:pPr lvl="1"/>
            <a:r>
              <a:rPr lang="en-US" dirty="0" smtClean="0"/>
              <a:t>Up to 8 fit in the 2</a:t>
            </a:r>
            <a:r>
              <a:rPr lang="en-US" baseline="30000" dirty="0" smtClean="0"/>
              <a:t>nd</a:t>
            </a:r>
            <a:r>
              <a:rPr lang="en-US" dirty="0" smtClean="0"/>
              <a:t> level  etc…</a:t>
            </a:r>
          </a:p>
          <a:p>
            <a:pPr lvl="1"/>
            <a:r>
              <a:rPr lang="en-US" dirty="0" smtClean="0"/>
              <a:t>The outer e- are called </a:t>
            </a:r>
            <a:r>
              <a:rPr lang="en-US" dirty="0" smtClean="0">
                <a:solidFill>
                  <a:srgbClr val="FF0000"/>
                </a:solidFill>
              </a:rPr>
              <a:t>valence</a:t>
            </a:r>
            <a:r>
              <a:rPr lang="en-US" dirty="0" smtClean="0"/>
              <a:t> and they are the reason that atoms bond with other atoms.  </a:t>
            </a:r>
            <a:r>
              <a:rPr lang="en-US" b="1" u="sng" dirty="0" smtClean="0"/>
              <a:t>The outermost shell always is most stable if it is filled!!</a:t>
            </a:r>
            <a:endParaRPr lang="en-US" b="1" u="sng" dirty="0"/>
          </a:p>
        </p:txBody>
      </p:sp>
      <p:pic>
        <p:nvPicPr>
          <p:cNvPr id="6146" name="Picture 2" descr="http://video.ecb.org/badger/download/vlc/images/VLC078_Subatomic_partic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95400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Chemical Compounds -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900" b="1" dirty="0" smtClean="0"/>
              <a:t>Combining one or more elements together in a specific ratio.</a:t>
            </a:r>
          </a:p>
          <a:p>
            <a:endParaRPr lang="en-US" b="1" dirty="0" smtClean="0"/>
          </a:p>
          <a:p>
            <a:r>
              <a:rPr lang="en-US" sz="3600" b="1" dirty="0" smtClean="0"/>
              <a:t>Ex: CO</a:t>
            </a:r>
            <a:r>
              <a:rPr lang="en-US" sz="1800" b="1" dirty="0" smtClean="0"/>
              <a:t>2</a:t>
            </a:r>
            <a:r>
              <a:rPr lang="en-US" sz="3600" b="1" dirty="0" smtClean="0"/>
              <a:t> , H</a:t>
            </a:r>
            <a:r>
              <a:rPr lang="en-US" sz="1400" b="1" dirty="0" smtClean="0"/>
              <a:t>2</a:t>
            </a:r>
            <a:r>
              <a:rPr lang="en-US" sz="3600" b="1" dirty="0" smtClean="0"/>
              <a:t>O</a:t>
            </a:r>
            <a:r>
              <a:rPr lang="en-US" sz="4400" b="1" dirty="0" smtClean="0"/>
              <a:t>, salt = </a:t>
            </a:r>
            <a:r>
              <a:rPr lang="en-US" sz="4400" b="1" dirty="0" err="1" smtClean="0"/>
              <a:t>NaCl</a:t>
            </a:r>
            <a:endParaRPr lang="en-US" b="1" dirty="0"/>
          </a:p>
        </p:txBody>
      </p:sp>
      <p:pic>
        <p:nvPicPr>
          <p:cNvPr id="15362" name="Picture 2" descr="http://apollo.lsc.vsc.edu/~wintelsw/MET1010LOL/chapter02/compounds_molecu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733800"/>
            <a:ext cx="554355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Chemical Bonds: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14600"/>
            <a:ext cx="7772400" cy="1338262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1.  Ionic = electrons are </a:t>
            </a:r>
            <a:r>
              <a:rPr lang="en-US" sz="3200" u="sng" dirty="0" smtClean="0"/>
              <a:t>transferred</a:t>
            </a:r>
            <a:r>
              <a:rPr lang="en-US" sz="3200" b="1" dirty="0" smtClean="0"/>
              <a:t> from one atom to another (to equal 8), so they are both more stable.  </a:t>
            </a:r>
            <a:endParaRPr lang="en-US" sz="3200" b="1" dirty="0"/>
          </a:p>
        </p:txBody>
      </p:sp>
      <p:pic>
        <p:nvPicPr>
          <p:cNvPr id="16386" name="Picture 2" descr="http://www.ider.herts.ac.uk/school/courseware/materials/images/ionic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733800"/>
            <a:ext cx="5150920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Covalent Bonds -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47938"/>
            <a:ext cx="8037513" cy="337661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Forms when 2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electrons are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u="sng" dirty="0" smtClean="0">
                <a:solidFill>
                  <a:srgbClr val="FF0000"/>
                </a:solidFill>
              </a:rPr>
              <a:t>shared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by atoms instead of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being transferred:  Look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At the prefix “co”! 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These bond are most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 common in biology.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www.cem.msu.edu/~reusch/VirtualText/Images/lewstr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143000"/>
            <a:ext cx="4791075" cy="478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Practice: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547938"/>
            <a:ext cx="7961313" cy="270986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How many electrons in a Lithium atom? So how many protons?  Neutrons?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How many electrons in Carbon? So how many protons?  Neutrons?</a:t>
            </a:r>
          </a:p>
          <a:p>
            <a:endParaRPr lang="en-US" sz="3600" b="1" dirty="0" smtClean="0"/>
          </a:p>
          <a:p>
            <a:r>
              <a:rPr lang="en-US" sz="1800" b="1" dirty="0" smtClean="0"/>
              <a:t>How many electrons in Oxygen? Protons,  neutrons?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333399"/>
                </a:solidFill>
              </a:rPr>
              <a:t>Water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066800"/>
            <a:ext cx="4038600" cy="1752600"/>
          </a:xfrm>
        </p:spPr>
        <p:txBody>
          <a:bodyPr/>
          <a:lstStyle/>
          <a:p>
            <a:pPr algn="l"/>
            <a:r>
              <a:rPr lang="en-US">
                <a:solidFill>
                  <a:srgbClr val="006600"/>
                </a:solidFill>
                <a:cs typeface="Times" pitchFamily="-16" charset="0"/>
              </a:rPr>
              <a:t>Water is composed of an oxygen (O) atom and two hydrogen (H) atoms.</a:t>
            </a:r>
          </a:p>
          <a:p>
            <a:pPr algn="l"/>
            <a:r>
              <a:rPr lang="en-US">
                <a:solidFill>
                  <a:srgbClr val="006600"/>
                </a:solidFill>
                <a:cs typeface="Times" pitchFamily="-16" charset="0"/>
              </a:rPr>
              <a:t>The O and H atoms share electrons.  These shared electrons make up the covalent bonds between the O and the H. </a:t>
            </a:r>
          </a:p>
          <a:p>
            <a:pPr algn="l"/>
            <a:endParaRPr lang="en-US">
              <a:solidFill>
                <a:srgbClr val="006600"/>
              </a:solidFill>
              <a:cs typeface="Times" pitchFamily="-16" charset="0"/>
            </a:endParaRPr>
          </a:p>
          <a:p>
            <a:pPr algn="l"/>
            <a:endParaRPr lang="en-US">
              <a:solidFill>
                <a:srgbClr val="006600"/>
              </a:solidFill>
              <a:cs typeface="Times" pitchFamily="-16" charset="0"/>
            </a:endParaRPr>
          </a:p>
          <a:p>
            <a:pPr algn="l"/>
            <a:endParaRPr lang="en-US"/>
          </a:p>
        </p:txBody>
      </p:sp>
      <p:pic>
        <p:nvPicPr>
          <p:cNvPr id="21508" name="Picture 4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1600"/>
            <a:ext cx="345916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990720" y="4389120"/>
              <a:ext cx="3497760" cy="15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4880" y="4325760"/>
                <a:ext cx="3529440" cy="14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1036440" y="4930200"/>
              <a:ext cx="343692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20600" y="4866480"/>
                <a:ext cx="34686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6629400" y="4343400"/>
              <a:ext cx="1082520" cy="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13560" y="4280040"/>
                <a:ext cx="11142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/>
              <p14:cNvContentPartPr/>
              <p14:nvPr/>
            </p14:nvContentPartPr>
            <p14:xfrm>
              <a:off x="6698160" y="1623240"/>
              <a:ext cx="99072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81960" y="1559520"/>
                <a:ext cx="102276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86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600" b="1">
                <a:solidFill>
                  <a:srgbClr val="333399"/>
                </a:solidFill>
              </a:rPr>
              <a:t>Water is polar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04800" y="1066800"/>
            <a:ext cx="8839200" cy="1752600"/>
          </a:xfrm>
        </p:spPr>
        <p:txBody>
          <a:bodyPr/>
          <a:lstStyle/>
          <a:p>
            <a:pPr lvl="2" algn="l">
              <a:buFont typeface="Symbol" pitchFamily="-16" charset="2"/>
              <a:buChar char="·"/>
            </a:pPr>
            <a:r>
              <a:rPr lang="en-US">
                <a:solidFill>
                  <a:srgbClr val="006600"/>
                </a:solidFill>
                <a:cs typeface="Times" pitchFamily="-16" charset="0"/>
              </a:rPr>
              <a:t>  O has a stronger affinity for electrons than H, so the electrons in a water molecule tend to concentrate around the O.</a:t>
            </a:r>
          </a:p>
          <a:p>
            <a:pPr lvl="2" algn="l">
              <a:buFont typeface="Symbol" pitchFamily="-16" charset="2"/>
              <a:buChar char="·"/>
            </a:pPr>
            <a:r>
              <a:rPr lang="en-US">
                <a:solidFill>
                  <a:srgbClr val="006600"/>
                </a:solidFill>
                <a:cs typeface="Times" pitchFamily="-16" charset="0"/>
              </a:rPr>
              <a:t>  Water is a polar molecule, meaning that it has an uneven distribution of charge throughout the molecule.</a:t>
            </a:r>
          </a:p>
          <a:p>
            <a:pPr algn="l"/>
            <a:endParaRPr lang="en-US" sz="2400">
              <a:solidFill>
                <a:srgbClr val="006600"/>
              </a:solidFill>
              <a:cs typeface="Times" pitchFamily="-16" charset="0"/>
            </a:endParaRPr>
          </a:p>
          <a:p>
            <a:pPr algn="l"/>
            <a:endParaRPr lang="en-US" sz="2400">
              <a:solidFill>
                <a:srgbClr val="006600"/>
              </a:solidFill>
              <a:cs typeface="Times" pitchFamily="-16" charset="0"/>
            </a:endParaRPr>
          </a:p>
          <a:p>
            <a:pPr algn="l"/>
            <a:endParaRPr lang="en-US" sz="2400">
              <a:solidFill>
                <a:srgbClr val="006600"/>
              </a:solidFill>
              <a:cs typeface="Times" pitchFamily="-16" charset="0"/>
            </a:endParaRPr>
          </a:p>
          <a:p>
            <a:endParaRPr lang="en-US"/>
          </a:p>
        </p:txBody>
      </p:sp>
      <p:pic>
        <p:nvPicPr>
          <p:cNvPr id="19460" name="Picture 4" descr="WaterPolar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71800"/>
            <a:ext cx="43529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362320" y="2133720"/>
              <a:ext cx="1638720" cy="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46480" y="2070000"/>
                <a:ext cx="1670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7018200" y="2095560"/>
              <a:ext cx="73944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02000" y="2031840"/>
                <a:ext cx="77148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73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</TotalTime>
  <Words>444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Equity</vt:lpstr>
      <vt:lpstr>Blank Presentation</vt:lpstr>
      <vt:lpstr>1_Blank Presentation</vt:lpstr>
      <vt:lpstr>2_Blank Presentation</vt:lpstr>
      <vt:lpstr>3_Blank Presentation</vt:lpstr>
      <vt:lpstr>Chapter 2 – The Chemistry  of Life</vt:lpstr>
      <vt:lpstr>The Nature of Matter</vt:lpstr>
      <vt:lpstr>Parts of the atom – 3 subatomic particles</vt:lpstr>
      <vt:lpstr>Chemical Compounds - </vt:lpstr>
      <vt:lpstr>2 Types of Chemical Bonds:</vt:lpstr>
      <vt:lpstr>2. Covalent Bonds - </vt:lpstr>
      <vt:lpstr>Practice:  </vt:lpstr>
      <vt:lpstr>Water</vt:lpstr>
      <vt:lpstr>Water is polar</vt:lpstr>
      <vt:lpstr>Hydrogen bonding in Water</vt:lpstr>
      <vt:lpstr>Water is a good solvent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The Chemistry  of Life</dc:title>
  <dc:creator>tamara.pennington</dc:creator>
  <cp:lastModifiedBy>tamara.pennington</cp:lastModifiedBy>
  <cp:revision>24</cp:revision>
  <dcterms:created xsi:type="dcterms:W3CDTF">2009-08-21T20:58:36Z</dcterms:created>
  <dcterms:modified xsi:type="dcterms:W3CDTF">2012-08-22T16:37:35Z</dcterms:modified>
</cp:coreProperties>
</file>