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7361D-5F25-4431-A78E-02BBB031F8A5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27A78-33B9-4357-B9D9-951B77B09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2A2AD-A326-475B-ADE7-C2529FB72DE9}" type="datetimeFigureOut">
              <a:rPr lang="en-US" smtClean="0"/>
              <a:pPr/>
              <a:t>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1AD60-96D1-4A74-897A-3856F85FC6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outube.com/watch?NR=1&amp;feature=endscreen&amp;v=gbSIBhFwQ4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hyperlink" Target="http://www.youtube.com/watch?v=z685FFqmrpo&amp;feature=related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Vx9m3ucGcY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pbs.org/wgbh/nova/sciencenow/3214/images/01-coll-dna-knoll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38450" cy="367665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Chapter 12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From DNA to Protein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you were formed!!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2292" name="Picture 4" descr="http://t1.gstatic.com/images?q=tbn:ANd9GcSlKw8cyyRLPu9pqJJaK7U7-IYvQIEysTNt6eyf-C6e7V4EOy0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81000"/>
            <a:ext cx="2466975" cy="1847851"/>
          </a:xfrm>
          <a:prstGeom prst="rect">
            <a:avLst/>
          </a:prstGeom>
          <a:noFill/>
        </p:spPr>
      </p:pic>
      <p:pic>
        <p:nvPicPr>
          <p:cNvPr id="12294" name="Picture 6" descr="http://t0.gstatic.com/images?q=tbn:ANd9GcQabLpKUlvHkzvV90eZ8dzrpCJ_sGhN0_AOdMRt4evLTssE3gG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3581400"/>
            <a:ext cx="2276475" cy="3146541"/>
          </a:xfrm>
          <a:prstGeom prst="rect">
            <a:avLst/>
          </a:prstGeom>
          <a:noFill/>
        </p:spPr>
      </p:pic>
      <p:pic>
        <p:nvPicPr>
          <p:cNvPr id="12296" name="Picture 8" descr="http://t1.gstatic.com/images?q=tbn:ANd9GcTSl1eb7ZsqyRgKZ3SH9TOIbJWLW-TwatmhzkgLYjF2KB7T87w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4419600"/>
            <a:ext cx="2964140" cy="2228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Stands for “</a:t>
            </a:r>
            <a:r>
              <a:rPr lang="en-US" dirty="0" err="1" smtClean="0"/>
              <a:t>Deoxyribo</a:t>
            </a:r>
            <a:r>
              <a:rPr lang="en-US" dirty="0" smtClean="0"/>
              <a:t> Nucleic Acid”</a:t>
            </a:r>
          </a:p>
          <a:p>
            <a:r>
              <a:rPr lang="en-US" dirty="0" smtClean="0"/>
              <a:t>How do we know it is the genetic carrier? From several experiments that proved it!</a:t>
            </a:r>
          </a:p>
          <a:p>
            <a:r>
              <a:rPr lang="en-US" dirty="0" smtClean="0"/>
              <a:t>Griffith’s mice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– Transformation!! Bacteria can pick up and use other DNA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img.search.com/thumb/6/6a/Griffith_experiment.svg/450px-Griffith_experimen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657600"/>
            <a:ext cx="3600450" cy="3016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Also, the Hershey-Chase Exp: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Bacteriophage</a:t>
            </a:r>
            <a:r>
              <a:rPr lang="en-US" dirty="0" smtClean="0"/>
              <a:t> – virus that infects bacteria</a:t>
            </a:r>
          </a:p>
          <a:p>
            <a:r>
              <a:rPr lang="en-US" dirty="0" smtClean="0"/>
              <a:t>Inserted radioactive DNA into virus and watched it go into bacteria..so they knew that</a:t>
            </a:r>
          </a:p>
          <a:p>
            <a:pPr lvl="7">
              <a:buNone/>
            </a:pPr>
            <a:r>
              <a:rPr lang="en-US" sz="3200" dirty="0" smtClean="0"/>
              <a:t>DNA was the culprit and not any other part!</a:t>
            </a:r>
            <a:endParaRPr lang="en-US" sz="3200" dirty="0"/>
          </a:p>
        </p:txBody>
      </p:sp>
      <p:pic>
        <p:nvPicPr>
          <p:cNvPr id="15362" name="Picture 2" descr="http://www.biologie.uni-hamburg.de/b-online/library/onlinebio/T2phag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200400"/>
            <a:ext cx="2705100" cy="2752725"/>
          </a:xfrm>
          <a:prstGeom prst="rect">
            <a:avLst/>
          </a:prstGeom>
          <a:noFill/>
        </p:spPr>
      </p:pic>
      <p:pic>
        <p:nvPicPr>
          <p:cNvPr id="15364" name="Picture 4" descr="http://blogs.chron.com/proteinwrangler/512px-Ph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962400"/>
            <a:ext cx="2209800" cy="2589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parts of DNA: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things to remember!!</a:t>
            </a:r>
          </a:p>
          <a:p>
            <a:r>
              <a:rPr lang="en-US" dirty="0" smtClean="0"/>
              <a:t>DNA is made of the monomer </a:t>
            </a:r>
            <a:r>
              <a:rPr lang="en-US" dirty="0" smtClean="0">
                <a:solidFill>
                  <a:srgbClr val="FF0000"/>
                </a:solidFill>
              </a:rPr>
              <a:t>nucleotides</a:t>
            </a:r>
          </a:p>
          <a:p>
            <a:r>
              <a:rPr lang="en-US" dirty="0" smtClean="0"/>
              <a:t>There is a 1) phosphate head</a:t>
            </a:r>
          </a:p>
          <a:p>
            <a:pPr lvl="4"/>
            <a:r>
              <a:rPr lang="en-US" sz="2800" dirty="0" smtClean="0"/>
              <a:t>2) </a:t>
            </a:r>
            <a:r>
              <a:rPr lang="en-US" sz="2800" dirty="0" err="1" smtClean="0"/>
              <a:t>Deoxyribose</a:t>
            </a:r>
            <a:r>
              <a:rPr lang="en-US" sz="2800" dirty="0" smtClean="0"/>
              <a:t> sugar</a:t>
            </a:r>
          </a:p>
          <a:p>
            <a:pPr lvl="4"/>
            <a:r>
              <a:rPr lang="en-US" sz="2800" dirty="0" smtClean="0"/>
              <a:t>3) Nitrogenous base – there</a:t>
            </a:r>
          </a:p>
          <a:p>
            <a:pPr lvl="4">
              <a:buNone/>
            </a:pPr>
            <a:r>
              <a:rPr lang="en-US" dirty="0"/>
              <a:t>a</a:t>
            </a:r>
            <a:r>
              <a:rPr lang="en-US" dirty="0" smtClean="0"/>
              <a:t>re 4 kinds of bases in DNA:</a:t>
            </a:r>
          </a:p>
          <a:p>
            <a:pPr lvl="4">
              <a:buNone/>
            </a:pPr>
            <a:r>
              <a:rPr lang="en-US" dirty="0" smtClean="0"/>
              <a:t>A – adenine</a:t>
            </a:r>
          </a:p>
          <a:p>
            <a:pPr lvl="4">
              <a:buNone/>
            </a:pPr>
            <a:r>
              <a:rPr lang="en-US" dirty="0" smtClean="0"/>
              <a:t>T – thymine</a:t>
            </a:r>
          </a:p>
          <a:p>
            <a:pPr lvl="4">
              <a:buNone/>
            </a:pPr>
            <a:r>
              <a:rPr lang="en-US" dirty="0" smtClean="0"/>
              <a:t>C – cytosine</a:t>
            </a:r>
          </a:p>
          <a:p>
            <a:pPr lvl="4">
              <a:buNone/>
            </a:pPr>
            <a:r>
              <a:rPr lang="en-US" dirty="0" smtClean="0"/>
              <a:t>G - guanine</a:t>
            </a:r>
          </a:p>
        </p:txBody>
      </p:sp>
      <p:pic>
        <p:nvPicPr>
          <p:cNvPr id="16386" name="Picture 2" descr="https://www.msu.edu/course/isb/202/tsao/images/nucleot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4600574"/>
            <a:ext cx="2857500" cy="2257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Shape:  Double Helix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biggest mysteries of our time.</a:t>
            </a:r>
          </a:p>
          <a:p>
            <a:r>
              <a:rPr lang="en-US" dirty="0" smtClean="0"/>
              <a:t>In 1953 – James Watson (American) and Francis Crick (English) solve the puzzle.</a:t>
            </a:r>
          </a:p>
          <a:p>
            <a:r>
              <a:rPr lang="en-US" dirty="0" smtClean="0"/>
              <a:t>They “borrowed” an x-ray from Rosalind Franklin.</a:t>
            </a:r>
          </a:p>
          <a:p>
            <a:r>
              <a:rPr lang="en-US" dirty="0" smtClean="0"/>
              <a:t>They won the Nobel Prize,</a:t>
            </a:r>
          </a:p>
          <a:p>
            <a:pPr>
              <a:buNone/>
            </a:pPr>
            <a:r>
              <a:rPr lang="en-US" dirty="0" smtClean="0"/>
              <a:t> she died from cancer.</a:t>
            </a:r>
            <a:endParaRPr lang="en-US" dirty="0"/>
          </a:p>
        </p:txBody>
      </p:sp>
      <p:pic>
        <p:nvPicPr>
          <p:cNvPr id="17410" name="Picture 2" descr="http://www.smh.com.au/ffxImage/urlpicture_id_1036027035820_2002/11/01/ent_franklin02,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810000"/>
            <a:ext cx="3333750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we know exactly how DNA works: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looks like a twisted ladder.</a:t>
            </a:r>
          </a:p>
          <a:p>
            <a:endParaRPr lang="en-US" dirty="0"/>
          </a:p>
          <a:p>
            <a:r>
              <a:rPr lang="en-US" dirty="0" smtClean="0"/>
              <a:t>Every A = T</a:t>
            </a:r>
          </a:p>
          <a:p>
            <a:r>
              <a:rPr lang="en-US" dirty="0" smtClean="0"/>
              <a:t>Every C = G</a:t>
            </a:r>
          </a:p>
          <a:p>
            <a:r>
              <a:rPr lang="en-US" dirty="0" smtClean="0"/>
              <a:t>Each strand is the</a:t>
            </a:r>
          </a:p>
          <a:p>
            <a:pPr>
              <a:buNone/>
            </a:pPr>
            <a:r>
              <a:rPr lang="en-US" dirty="0"/>
              <a:t>o</a:t>
            </a:r>
            <a:r>
              <a:rPr lang="en-US" dirty="0" smtClean="0"/>
              <a:t>pposite of the other.</a:t>
            </a:r>
            <a:endParaRPr lang="en-US" dirty="0"/>
          </a:p>
        </p:txBody>
      </p:sp>
      <p:pic>
        <p:nvPicPr>
          <p:cNvPr id="18434" name="Picture 2" descr="http://www.open2.net/open2static/source/file/root/0/44/49/183376/d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1450" y="4343400"/>
            <a:ext cx="2925146" cy="2514600"/>
          </a:xfrm>
          <a:prstGeom prst="rect">
            <a:avLst/>
          </a:prstGeom>
          <a:noFill/>
        </p:spPr>
      </p:pic>
      <p:pic>
        <p:nvPicPr>
          <p:cNvPr id="18438" name="Picture 6" descr="http://static.howstuffworks.com/gif/dna-base-pairings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143000"/>
            <a:ext cx="2971800" cy="3662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and Chromosomes!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DNA is very long (you’ll see it) and has to pack tightly to fit inside the nucleus of a cell.</a:t>
            </a:r>
          </a:p>
          <a:p>
            <a:r>
              <a:rPr lang="en-US" dirty="0" smtClean="0"/>
              <a:t>It wraps around proteins called </a:t>
            </a:r>
            <a:r>
              <a:rPr lang="en-US" u="sng" dirty="0" smtClean="0"/>
              <a:t>HISTONES,</a:t>
            </a:r>
            <a:r>
              <a:rPr lang="en-US" dirty="0" smtClean="0"/>
              <a:t> and condenses during mitosis</a:t>
            </a:r>
            <a:r>
              <a:rPr lang="en-US" dirty="0" smtClean="0"/>
              <a:t>. </a:t>
            </a:r>
            <a:r>
              <a:rPr lang="en-US" sz="900" dirty="0" smtClean="0">
                <a:hlinkClick r:id="rId2"/>
              </a:rPr>
              <a:t>http</a:t>
            </a:r>
            <a:r>
              <a:rPr lang="en-US" sz="900" smtClean="0">
                <a:hlinkClick r:id="rId2"/>
              </a:rPr>
              <a:t>://</a:t>
            </a:r>
            <a:r>
              <a:rPr lang="en-US" sz="900" smtClean="0">
                <a:hlinkClick r:id="rId2"/>
              </a:rPr>
              <a:t>www.youtube.com/watch?NR=1&amp;feature=endscreen&amp;v=gbSIBhFwQ4s</a:t>
            </a:r>
            <a:endParaRPr lang="en-US" sz="900" smtClean="0"/>
          </a:p>
          <a:p>
            <a:endParaRPr lang="en-US" sz="900" u="sng" dirty="0"/>
          </a:p>
        </p:txBody>
      </p:sp>
      <p:pic>
        <p:nvPicPr>
          <p:cNvPr id="19458" name="Picture 2" descr="http://www.labspaces.net/images/news/26368_w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007843"/>
            <a:ext cx="3352800" cy="2732882"/>
          </a:xfrm>
          <a:prstGeom prst="rect">
            <a:avLst/>
          </a:prstGeom>
          <a:noFill/>
        </p:spPr>
      </p:pic>
      <p:pic>
        <p:nvPicPr>
          <p:cNvPr id="19460" name="Picture 4" descr="http://imcurious.wikispaces.com/file/view/chromosome.jpg/53204406/chromosom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200400"/>
            <a:ext cx="2514600" cy="3771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Copy of Itself….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DNA “unzips” into 2 stands</a:t>
            </a:r>
          </a:p>
          <a:p>
            <a:r>
              <a:rPr lang="en-US" dirty="0" smtClean="0"/>
              <a:t>The enzyme </a:t>
            </a:r>
            <a:r>
              <a:rPr lang="en-US" u="sng" dirty="0" smtClean="0"/>
              <a:t>Polymerase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attaches to a strand and makes</a:t>
            </a:r>
          </a:p>
          <a:p>
            <a:pPr>
              <a:buNone/>
            </a:pPr>
            <a:r>
              <a:rPr lang="en-US" dirty="0" smtClean="0"/>
              <a:t> the opposite template.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base pairing rules to make</a:t>
            </a:r>
          </a:p>
          <a:p>
            <a:pPr>
              <a:buNone/>
            </a:pPr>
            <a:r>
              <a:rPr lang="en-US" dirty="0" smtClean="0"/>
              <a:t> the template to:  ACCGTAAGCC</a:t>
            </a:r>
            <a:endParaRPr lang="en-US" dirty="0"/>
          </a:p>
        </p:txBody>
      </p:sp>
      <p:pic>
        <p:nvPicPr>
          <p:cNvPr id="20482" name="Picture 2" descr="http://www.sciencelearn.org.nz/var/sciencelearn/storage/images/contexts/you-me-and-uv/sci-media/images/dna-unzipping-and-copying-itself/72701-1-eng-NZ/DNA-unzipping-and-copying-itself_full_size_portrai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600200"/>
            <a:ext cx="3228975" cy="484822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143000" y="3657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http://www.youtube.com/watch?v=z685FFqmrpo&amp;feature=related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every cell have the same DNA?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don’t all cells make “eyes”?  Different genes are turned on or off in different cells!</a:t>
            </a:r>
          </a:p>
          <a:p>
            <a:r>
              <a:rPr lang="en-US" dirty="0" smtClean="0"/>
              <a:t>Can we “insert” new genes ??  Yes… We can create GMO’s (genetically modified organisms)</a:t>
            </a:r>
          </a:p>
          <a:p>
            <a:pPr lvl="6"/>
            <a:r>
              <a:rPr lang="en-US" dirty="0" smtClean="0"/>
              <a:t>Watch!  In AP we put jellyfish genes into bacteria to </a:t>
            </a:r>
            <a:r>
              <a:rPr lang="en-US" smtClean="0"/>
              <a:t>make them glow.</a:t>
            </a:r>
            <a:endParaRPr lang="en-US" dirty="0"/>
          </a:p>
        </p:txBody>
      </p:sp>
      <p:pic>
        <p:nvPicPr>
          <p:cNvPr id="21506" name="Picture 2" descr="http://www.sciencedaily.com/images/2005/08/0508141713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86200"/>
            <a:ext cx="2743200" cy="2734057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429000" y="45720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3"/>
              </a:rPr>
              <a:t>http://www.youtube.com/watch?v=fVx9m3ucGcY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3554" name="Picture 2" descr="http://vision.wisc.edu/images/news_fall09_img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96050" y="4876800"/>
            <a:ext cx="2647950" cy="2238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374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12 From DNA to Protein</vt:lpstr>
      <vt:lpstr>DNA</vt:lpstr>
      <vt:lpstr>Also, the Hershey-Chase Exp:</vt:lpstr>
      <vt:lpstr>The parts of DNA:</vt:lpstr>
      <vt:lpstr>The Shape:  Double Helix</vt:lpstr>
      <vt:lpstr>Now we know exactly how DNA works:</vt:lpstr>
      <vt:lpstr>DNA and Chromosomes!</vt:lpstr>
      <vt:lpstr>Making a Copy of Itself….</vt:lpstr>
      <vt:lpstr>Does every cell have the same DNA?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12 From DNA to Protein</dc:title>
  <dc:creator>tamara.pennington</dc:creator>
  <cp:lastModifiedBy>tamara.pennington</cp:lastModifiedBy>
  <cp:revision>27</cp:revision>
  <dcterms:created xsi:type="dcterms:W3CDTF">2010-11-15T19:52:06Z</dcterms:created>
  <dcterms:modified xsi:type="dcterms:W3CDTF">2012-01-10T19:24:36Z</dcterms:modified>
</cp:coreProperties>
</file>