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0" r:id="rId4"/>
    <p:sldId id="258" r:id="rId5"/>
    <p:sldId id="259" r:id="rId6"/>
    <p:sldId id="269" r:id="rId7"/>
    <p:sldId id="272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3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35" units="1/cm"/>
          <inkml:channelProperty channel="Y" name="resolution" value="34" units="1/cm"/>
        </inkml:channelProperties>
      </inkml:inkSource>
      <inkml:timestamp xml:id="ts0" timeString="2009-10-07T21:08:24.6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26,'21'-24,"21"24,0 0,1 0,-1 0,0 0,22 0,-43 0,42 0,-63 0,21 0,0 0,-21 0,21 0,1 0,-22 0,21 0,21 0,0 0,0 0,1 0,20 0,0 0,-20 0,-1 0,0 0,-21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35" units="1/cm"/>
          <inkml:channelProperty channel="Y" name="resolution" value="34" units="1/cm"/>
        </inkml:channelProperties>
      </inkml:inkSource>
      <inkml:timestamp xml:id="ts0" timeString="2009-10-07T21:09:15.7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148 0,'0'0,"21"0,1 0,-1 22,0-22,0 0,0 21,-21-21,22 0,-1 21,-21-21,21 0,0 0,-21 22,21-22,-21 0,22 0,-1 0,-21 0,0 21,21 21,-21-42,21 0,1 22,-22-2,0-20,0 21,0-21,0 0,0 22,0-22,0 21,0-21,-22 21,1 0,0-21,21 22,-43-22,43 21,-21-21,21 21,-21-21,0 0,21 0,-21 0,21 0,-22 0,22 0,-42 0,21 0,-22 0,1 0,0 0,-1 0,22 0,0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35" units="1/cm"/>
          <inkml:channelProperty channel="Y" name="resolution" value="34" units="1/cm"/>
        </inkml:channelProperties>
      </inkml:inkSource>
      <inkml:timestamp xml:id="ts0" timeString="2009-10-07T21:09:17.5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 0,'0'0,"21"21,0-21,43 22,-21-1,-22-21,42 0,1 0,-21 0,-22 0,1 0,-22 0,0 0,0 0,0 21,0-21,0 21,0-21,0 21,0-21,0 21,0 0,0-21,0 21,0-21,0 22,-22-22,22 21,0 0,0-21,0 21,0-21,0 21,-21-21,21 21,0 0,0-21,0 21,0-21,0 21,0-21,-21 22,21-1,0-21,0 21,-22-21,1 0,0 0,-1 0,1 0,-42 0,42 0,-22 0,22 0,-22 0,43 0,-21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35" units="1/cm"/>
          <inkml:channelProperty channel="Y" name="resolution" value="34" units="1/cm"/>
        </inkml:channelProperties>
      </inkml:inkSource>
      <inkml:timestamp xml:id="ts0" timeString="2009-10-07T21:09:35.7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296-1,'0'21,"0"0,0 0,0 0,0-21,0 21,0-21,-21 0,21 0,0 22,0-22,0 21,-21 0,21 0,0 21,0-42,0 21,-22 1,22-1,0 0,0 42,0-41,0-1,22 21,-22-21,0 0,0 22,21-22,-21 0,0 21,0 1,0-1,21-21,0 21,-21 1,21-22,0 21,-21-42,0 21,0 22,0-22,0 0,0 21,0-21,22 0,-1 22,-21-22,0 0,21 21,0-21,-21 22,0-22,21 21,-21-21,0 22,0-1,0 21,0 1,0-1,21-20,-21 20,0 1,0-43,0 21,0 0,0 1,0 20,0-21,0 22,0-1,0-20,0-43,-21 0,21 0,-21 21,0 0,21 0,-21 0,0-21,21 43,0-22,0-21,-22 21,22 0,0 0,0 0,0 0,0 22,0-22,-21-21,21 42,0-42,0 21,0-21,0 22,-21-1,21 0,0 0,0 0,0 0,0 0,0 1,0-1,0 0,0 0,0-21,0 21,0-21,0 21,0 1,0-44,0 1,-21-42,0-1,-43-20,22 20,-22-20,22 62,21 1,0 0,0 21,21-21,0 21,0 21,42 43,-42-22,42-42,1 63,-1-20,43 20,-64-42,21 22,0-1,-20 0,20-21,-42 1,21-1,0-21,-21 0,21 0,-21-43,43 22,-43-21,84 42,-20-42,-22 20,22 1,42 0,-43-21,43 21,-43 21,1-21,-1 21,-41-22,-1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35" units="1/cm"/>
          <inkml:channelProperty channel="Y" name="resolution" value="34" units="1/cm"/>
        </inkml:channelProperties>
      </inkml:inkSource>
      <inkml:timestamp xml:id="ts0" timeString="2009-10-07T21:10:11.65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962 4017,'21'0,"1"0,-1 0,21 0,21 0,22 0,41 0,22 0,-42 0,-1 0,22 0,21 0,-64 0,-20 0,-1 0,-21 0,-21 0,22 0,-1 0,0 0,21 0,1 0,20 0,1 0,-1 0,1 0,-22 0,0 0,1 0,-22 0,21 0,-21 0,-42 0,43 0,-1 0,-42 0,21 0,-21 0,21 0,-21 0,85-63,-22 42,21-20,1-22,20-21,-20 21,20-20,-41-1,-1 42,-63-21,21 21,0-21,1 1,-22-1,0 21,0-21,0 0,0-20,0 41,0-21,0 0,0 21,0 1,0-22,-22 21,22-21,0 21,0-21,0 22,0-22,0 21,-21 0,21-21,0 21,0 1,0-1,0-21,0 42,0 0,0-21,0 0,0 0,-21 1,0 20,21-21,0 21,-21 0,21 0,0 0,0 0,-21-21,21 42,0-42,0 21,0 1,0-1,0 0,0-21,-21 21,21 0,-21 0,21 21,0-42,0 21,0 0,0 0,0 0,-22 0,22-20,-21 20,0 0,21 0,0 0,-21 0,0 21,21-42,-21 42,0-21,21 0,-21 0,0 0,-22 21,43-21,-21 1,0-1,-21-21,21 21,0 0,0 0,21-21,-43 42,22-42,-21 42,42-21,-21 0,-21 0,20 0,-20 1,42-1,-21 21,-21-42,21 21,-21 0,-22 0,43 0,0 0,-21 0,21 21,0-21,-1 21,1 0,21-21,-21 0,0 21,0-21,21 21,-21-20,-21-1,20 21,1 0,-21-21,21 0,0 0,-21 21,-22-21,43 0,-21 0,0 21,42-21,-21 21,-22 0,43 0,-42 0,42 0,-21 0,0 0,21 0,-42-21,-1 21,1 0,42 0,-42 0,21-21,0 21,0 0,0 0,-1 0,-20 0,21 0,21 0,-42 0,42 0,-21 0,0-21,0 21,-1 0,22 0,-42 0,42 0,-21 0,21 0,-21 0,-21 0,42 0,-21 0,-22 0,43 0,-42 0,21 0,-21 0,21 0,0 0,-1 0,1 0,-21 0,21 0,0 0,0 0,0 0,-22 0,22 0,21 0,-42 0,21 0,0 0,21 0,-21 21,0-21,21 21,-22-21,1 21,0 0,21-21,-42 21,42 0,-21 0,0-21,21 42,-21-42,0 21,21-21,-22 21,1-1,-21 22,21 21,-21-21,-43 21,43 0,-21-22,42 1,-22 0,1-21,42 21,-42-21,42 0,-42 0,42 0,-21 21,-1-42,1 20,0 1,0 0,0 0,21 21,-42-42,21 21,21 0,-21 0,-1-21,22 21,0 0,-21-21,0 21,21 21,0-42,-21 41,0-41,21 21,-21 21,21 0,-21-21,0 21,21 0,-22-21,22 0,0 20,-21 1,21 0,0 0,0 0,0 21,-21-1,21 1,0-21,0 21,0-21,0 0,0 0,0-1,0-20,-21 42,21-42,0 0,0 0,0 21,0 21,0-42,0-1,0 22,0 21,0-42,0 21,0 0,0-21,0 21,0-22,0 1,0 0,0 0,0 0,0-21,0 0,0 21,0 0,0-21,21 21,-21 0,21-21,-21 21,0 0,21 0,-21 0,0 0,22 0,-1 41,-21 1,0-21,21-21,0 21,0 41,21-41,1 42,-1 21,21-42,0 41,-63-62,43 0,-43 0,21-42,0 21,-21 0,21 0,-21-21,0 20,0-20,0 0,21 0,-21 21,21-21,-21 21,21-21,-21 21,21-21,-21 0,22 0,-22 0,0 0,21 0,-21 21,21-21,0 0,21 21,-21-21,22 0,-43 0,21 0,0 0,0 0,0 0,-21 0,0 0,0 21,21-21,21 21,-21-21,22 0,-22 0,42 0,-21 0,1 0,-43 0,21 0,0 0,-21 0,21 0,-21-21</inkml:trace>
  <inkml:trace contextRef="#ctx0" brushRef="#br0" timeOffset="4516">223 2405,'0'0,"21"0,22 0,-1 0,0 0,-21 0,0 0,0 0,1 0,-1 0,-21 0,21 0,-21 0,42 0,0 0,0 0,-42 0,43 0,-1 0,-21 0,0 0,0 0,-21 0,21 0,-21 0,22 0,-1 0,-21 0,21-20,-21 20,21 0,-21-21,42 21,-42 0,21 0,43 0,-22-21,-21 21,0-21,-21 21,21 0,-21 0,21 0,-21-21,0 21,21 0,-21 0,0-21,0 21,21 0,-21 0,0-21,0 21,22 0,-22-21,0 21,21 0,-21-21,0 21,21 0,-42 0,21-21,-21 21,-1-21,22 21,-21 0,21 0,-21 0,21 0,-21-21,0 21,21 0,-21 0,21 0,-21 0,21 0,-21 0,0 0,21 0,0 0,21 0,-21 0,21 21,0 0,0 0,21-21,-21 0,0 0,1 0,-1 0,-21 0,0 21,0-21,0 21,0-21,0 21,0 0,0 0,0-21,0 21,0-21,0 21,0 0,0-21,0 20,0-20,0 21,0-21,0 21,0 0,0-21,0 21,0-21,0 21,0-21,0 21,0 0,0-21,0-21,0 0,0 0,0 0,0 0,0-21,0 22,0-1,0-21,0 21,0 21,0-42,0 42,0-21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35" units="1/cm"/>
          <inkml:channelProperty channel="Y" name="resolution" value="34" units="1/cm"/>
        </inkml:channelProperties>
      </inkml:inkSource>
      <inkml:timestamp xml:id="ts0" timeString="2009-10-07T21:09:56.2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0,'0'0,"42"0,43 0,0 0,63 39,0-39,22 0,-22 39,0-39,43 0,-43 0,0 0,-42 0,21 39,-21-39,-21 0,-1 0,-20 0,-22 0,-21 0,22 0,-22 0,0 0,-21 0,42 0,-42 0,22 0,-1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35" units="1/cm"/>
          <inkml:channelProperty channel="Y" name="resolution" value="34" units="1/cm"/>
        </inkml:channelProperties>
      </inkml:inkSource>
      <inkml:timestamp xml:id="ts0" timeString="2009-10-07T21:09:57.3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1,'0'0,"21"0,21 0,22 0,-22 0,42 0,1 0,63 20,-63 1,-1-21,22 0,-21 0,-22 0,22 0,-1 0,-41 20,20-20,1 0,-22 0,0 0,-21 0,0 0,22 0,-22 0,21 0,0 0,22 0,-1 0,1 0,-1 20,-20-20,-1 0,0 0,-21 0,22 0,-22-20,0 20,21 0,-21 0,1 0,20 0,0 0,-21 0,0 0,1 0,-22 0,21 0,-21 0,42 0,-21 0,0 20,22-20,-1 0,0 0,-21 0,43 0,-64 0,21 0,-21 0,21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35" units="1/cm"/>
          <inkml:channelProperty channel="Y" name="resolution" value="34" units="1/cm"/>
        </inkml:channelProperties>
      </inkml:inkSource>
      <inkml:timestamp xml:id="ts0" timeString="2009-10-07T21:09:59.3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45,'0'-13,"21"13,0 0,43 0,-1 0,22 0,21 0,42 0,0 0,0 0,-21 0,21 0,1 0,-1 0,-21 0,-42 0,42 0,-64 0,1 0,-1 0,1 0,-1 0,1 0,-1 0,1 0,-1 0,1 0,20 0,1 0,-21 0,20 0,-20 0,20 0,-20 0,0 0,20 0,-41 0,41 0,-20 0,-1 0,22 0,0 0,42 0,-21 0,-22 0,43 0,-21 0,-21 0,-1 0,1 0,42 0,-63 0,42 0,-22 0,1 0,0 0,-22 0,43 0,-43 0,1 0,21 0,-1 0,1 0,-21 0,20 0,-41 0,20 0,1 0,-22 0,0 0,43 0,-21 0,-22 0,21 0,1 0,-1 0,-20 0,20 0,1 0,-22 0,22 0,-1 0,1 0,-22 0,0 0,22 0,-1 0,22 0,21 0,0 0,-22 0,-20 0,21 0,-43 0,0 0,-20 0,-22 0,21 0,0 0,0-13,0 13,0 0,1 0,20 0,-21 0,21 0,-20 0,-22 0,42 0,-42 0,21 0,0 0,0 0,22 0,41 0,1 0,-21 0,20 0,22 0,-42 0,20 0,-62 0,-1 0,0 0,0 0,0 0,22 0,-1 0,0 0,-21 0,1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35" units="1/cm"/>
          <inkml:channelProperty channel="Y" name="resolution" value="34" units="1/cm"/>
        </inkml:channelProperties>
      </inkml:inkSource>
      <inkml:timestamp xml:id="ts0" timeString="2009-10-07T21:10:38.33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764 0,'-21'0,"21"21,0-21,-21 43,0-22,21 0,-21 43,21-22,-21-21,21 0,0 22,-21-43,21 42,-21-21,0 0,21 0,0 0,0 43,0-43,0 0,-21 22,-1-22,1 0,21 21,-21 1,-21-1,42 0,-21-21,0 22,21-1,-21 21,0-20,21-22,-42 42,21-20,21-1,-22 0,22 1,-21 20,21 1,0-43,-21 21,0 0,21-21,-21 22,0-1,21 22,-21-43,-21 63,42-63,0 22,-21-22,0 42,21-20,0-1,-21-21,21 43,-22-22,22 0,-21 1,21-22,0 21,-21 0,21 1,0-1,0 0,0-20,0 20,0 0,0 0,0 1,0-1,0 0,0 1,0-1,0-21,0 21,0 1,0-22,21 21,-21-21,21 1,-21-1,0 0,0-21,0 21,0 0,0 0,0-21,22 43,-1-43,-21 21,21-21,-21 42,21-42,0 42,21-20,-42-1,21 0,0 0,0 0,0 22,-21-43,0 21,64 0,-64 21,21-21,0 22,0-1,0-21,0 21,0-20,0-1,-21 21,21-42,-21 0,0 0,0 0,0 0,21 0,-21 21,21 0,1-21,-1 22,-21-1,21-21,-21 21,21-21,-21 0,0 21,0-21,0 21,42 0,-21 22,0-43,-21 42,0-42,21 21,0-21,-21 21,0-21,0 21,21 1,-21-22,21 21,1 0,-1 0,-21-21,0 21,0-21,21 0,0 0,-21 21,42-21,-42 0,42 0,-21 22,-21-22,0 0,-21 0,0 0,21 0,-21 0,0 0,0 0,0 0,0 0,0 0,21 0,-22 0,1 0,0 0,21 0,-21 0,21 0,-21 0,21 0,-21 0,0 0,21 0,-21 0,0 0,21 0,-21 0,0 0,21 0,-21 0,21 0,-22 0,22 0,0 0,0 0,22 0,-22 0,21 0,0 0,0 0,0 0,21 0,0 0,21 0,-20 0,-1 0,0 0,-42 0,21 0,-21 0,0-22,0 1,0 0,0 0,0 0,0-22,0 43,0-21,0-21,0 21,0 0,0-1,0 1,0 0,0 21,0-21,0 21,0-42,0 42,0-21,0-1,0 22,0-42,0 42,0-21,0 21,0-21,0 42,0-21,0 21,0 0,0 0,0 1,0-1,0 0,0-21,0 21,0 0,0 0,0-21,0 43,0-22,0 0,0-21,0 21,0 0,0-21,0 21,0-21,0 22,0-22,0 21,0-21,0 0,0 0,0 21,0-21,0 21,0-21,0 0,0 0,0 21,0-21,0 21,0-21,0 22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35" units="1/cm"/>
          <inkml:channelProperty channel="Y" name="resolution" value="34" units="1/cm"/>
        </inkml:channelProperties>
      </inkml:inkSource>
      <inkml:timestamp xml:id="ts0" timeString="2009-10-07T21:10:29.5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 37,'21'0,"43"0,-22 0,43 0,0 0,22 0,41 0,-41 0,42 0,-1 0,-41 0,20 0,-42 0,1 0,-1 0,0 0,0 0,42 0,-20 0,20 0,-20 0,-1 0,21 0,-20 0,-22 0,21 0,1 0,-1 0,21 0,-41 0,-1 0,0 0,42 0,-42 0,0 0,43 0,-22 0,-21 0,22 0,-44 0,1 0,21 0,0 0,-21 0,0 0,21 0,0 0,-21 0,0 0,0 0,-22 0,1 0,-1 0,1 0,-1 0,-21 0,1 0,41 0,-41 0,-1 0,0 0,22 0,-43 0,21 0,-63 0,20 0,1 0,-43 0,0 0,22 0,-22 0,0 0,1 0,20 0,-21 0,-21 0,43 0,-1 0,1 0,-1 0,0 0,-20 0,-1 0,0 0,0 0,-21 0,21 0,-21 0,-21 0,21 0,-43 0,65 0,-23 0,1 0,22 0,20-11,22 11,-22 0,1 0,21 0,-1 0,1 0,-43 0,22-12,-1 12,-21 0,43 0,-43 0,22 0,-1 0,-21 0,22 0,-1 0,1 0,21 0,-43 0,21 0,1 0,-1 0,22 0,-43 0,43 0,-43 0,0 0,22 0,-22 0,21 0,-20 0,41 0,1 0,-43 0,22 0,20 0,1 0,0 0,21 0,-21 0,-1 0,1 0,21 0,-42 0,-1 0,22 0,-22 0,1 0,42 0,-22 0,22 0,-21 0,-21 0,-1 0,1 0,-22 0,-21 0,-22 0,1 0,64 0,-22 0,64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35" units="1/cm"/>
          <inkml:channelProperty channel="Y" name="resolution" value="34" units="1/cm"/>
        </inkml:channelProperties>
      </inkml:inkSource>
      <inkml:timestamp xml:id="ts0" timeString="2009-10-07T21:10:53.12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1736 386,'-22'0,"22"0,-21 0,21 0,-21 0,21 21,0-21,-21 21,0-21,21 0,-21 21,-1 1,22-22,0 21,-21 0,21 21,-21-42,21 21,0-21,-21 21,21-21,-21 21,21 0,-21-21,21 21,0-21,0 21,0 0,0 0,0-21,0 21,0 0,0 1,0-1,0 0,0 0,0-21,0 21,0-21,0 21,0 0,0 0,0-21,21 21,-21 21,0-42,0 42,0-21,21 0,-21-21,0 21,0-21,0 22,0-22,0 21,0 0,0-21,0 21,0 0,0-21,21 21,-21 0,0-21,21 21,-21-21,0 42,21-42,-21 21,0-21,22 21,-22 0,21 21,0-42,-21 22,0-22,0 21,0-21,0 21,0-21,0 0,0 21,0 0,0-21,0 42,21-21,-21 0,0-21,0 21,0-21,0 21,0-21,0 21,21 0,-21 0,0 21,21 1,1-22,-22 21,0 0,0-21,21 21,-21-42,0 21,0 21,21 0,-21-42,0 43,0-43,0 21,0-21,0 21,0 0,0 0,21-21,0 21,0 0,-21 0,0 0,21 21,-21-21,43 0,-43 0,0 0,21-21,-21 0,21 0,-21 0,21 0,-21 0,0 0,0 0,21 0,-21 22,22-22,-1 0,0 0,21 0,-21 0,1 0,-22 0,21 0,-21 0,21 0,-21 0,42 0,-21 0,1 21,-22-21,21 0,0 0,-21 0,21 0,0 0,-21 0,21 0,1 0,-1 0,-21 0,21 0,-21 0,0 0,21 0,-21 0,0 0,0 0,21 21,0-21,-21 0,0 21,21-21,-21 0,0 0,0 0,0 0,22 0,-1 0,-21 0,42 0,0 0,-20 0,20 0,0 21,1-21,-22 0,0 0,21 0,-42 0,21 0,-21-21,0 21,43-21,-22 21,-21 0,21-21,0 21,0 0,22 0,-22 0,-21-21,42-1,-42 22,21-21,-21 0,21 21,1 0,-22-21,0 0,0 21,21-21,-21 0,21-21,0 21,-21 0,21 0,-21 21,0-21,0 0,21 0,-21 21,0-43,0 43,0-21,0-21,0 42,0-21,0 0,0 0,0 0,0 21,0-42,0 42,0-21,22 21,-22-21,0 0,21 0,-21 0,21-1,0 1,0 21,-21-42,0 42,21-21,-21 21,22-21,-22 0,21 21,0-21,0 0,0 0,0 0,1 0,-1 0,-21 0,0 21,21 0,-21-42,42 42,-42-22,0 1,0 0,21 21,-21-21,0 0,0 21,0-21,0 0,0 0,0 0,22 21,-22-21,0 0,0 0,0 0,21 0,-21 0,0-1,0 1,0-21,0 21,0 0,0 0,0-21,0 42,0-42,0 21,0 0,0 0,0-21,0 42,0-22,0-20,0 42,-21-21,21 0,0 0,0 21,0-21,0-21,0 42,0-21,0 21,0-21,0 21,-22 0,1-21,21 0,-21 21,0 0,21 0,-21 0,21 0,-43-21,43 21,-21 0,0 0,0 0,-21 0,-1-21,22 21,0 0,-21 0,42-22,-22 1,1 21,0-21,0 21,21 0,-21-21,0 21,-1-21,1 21,21-21,-42 0,21 21,0-21,0 0,-1 0,1 0,0 21,0 0,0-21,0 0,-1 21,22 0,-21 0,21-21,-21 21,21-21,-21 0,0 21,21 0,-21 0,-22-22,22 1,0 21,0-21,0 0,-22 21,22-21,0 21,0 0,21 0,-21 0,21 0,0-21,-22 21,1 0,0 0,0 0,0 0,21 0,-21 0,0 0,-1 0,1 0,0 0,0 0,-21 0,42 0,-22 0,-20 0,42 0,-21 0,0 21,21-21,-43 21,43-21,-21 0,0 0,-21 21,42-21,-21 21,-1 0,22-21,-42 22,42-22,-21 21,21-21,-21 21,0-21,21 0,-22 21,22-21,-21 0,0 0,21 21,-21-21,21 21,-42-21,42 42,-21-42,-1 21,1 0,21 0,-21-21,21 21,-21-21,21 0,-21 0,21 0,-21 21,-1 0,22-21,0 0,0 21,-21 0,0-21,21 0,0 22,0-1,-21-21,21 21,0 0,-21-21,21 21</inkml:trace>
  <inkml:trace contextRef="#ctx0" brushRef="#br0" timeOffset="5391">1460 934,'0'-21,"-21"21,0-21,21 21,-21-21,-21-21,20 42,-20-21,42 21,-21 0,-21 0,42 0,-21 0,-43-21,22 21,-1 0,22 0,0 0,-21 0,21 0,-1 0,-20 21,21-21,-21 0,20 0,22 21,-42-21,21 0,-21 42,20-21,-20 0,0-21,0 21,20 0,1-21,0 0,0 21,-21-21,20 0,1 21,0-21,21 0,-21 21,0-21,21 21,0 0,0 0,-21 0,-1-21,22 22,0-1,-21 21,0-21,21 0,-21 21,21-21,-21-21,21 21,0 0,-21 0,-1-21,22 21,-21-21,21 21,0 0,-42-21,42 43,0-43,0 21,0-21,0 21,0-21,0 21,0 0,0-21,-21 21,21-21,0 21,0-21,-21 21,21-21,0 21,0 0,-22 0,22-21,0 42,0-42,0 21,0-21,0 21,0-21,0 22,0-1,0-21,0 21,0-21,0 21,0-21,0 21,0 0,0-21,-21 0,21 0,0 21,0 0,0 0,21 0,1 0,-22 0,0 21,21-42,-21 0,21 0,-21 0,0 21,0-21,0 22,0-1,0 0,0-21,0 21,0-21,0 21,0-21,0 21,0 0,0-21,0 21,0-21,0 21,0 0,21 0,-21 0,0 0,0 0,0 21,0-42,0 43,0-1,21 0,0 0,-21 21,22 0,-22 1,0-22,0 0,0-42,0 21,0-21,0 21,0-21,0 21,0 0,0-21,0 21,0-21,0 21,0 0,0 0,0-21,0 21,0 0,21 1,-21-22,21 21,0 0,-21 21,42-21,-20 21,-22-21,21 21,-21-21,21 0,0 0,-21-21,21 21,22 0,-43-21,21 0,0 0,0 0,21 22,-20-22,20 0,-21 0,-21 0,0 21,0-21,21 0,-21 0,21 0,-21 0,21 0,-21 0,43 21,-43-21,21 0,-21 0,21 0,0 0,0 0,-21 0,22 0,-22 0,21 0,0 0,21 21,-21-21,1 0,20 0,0 21,-42-21,43 0,-43 0,21 21,0-21,0 0,21 0,-42 21,22 0,20 0,-21-21,21 0,-21 21,1 0,-1-21,0 21,0-21,-21 0,21 0,0 0,-21 21,22-21,-1 0,-21 21,21-21,0 0,-21 0,0 0,0 0,21 0,-21 0,21 0,22 0,-22 0,0 0,21 0,1 0,-22 0,21 0,-21 0,0 0,1 0,-22 0,21 0,0 0,-21 0,21 0,0-21,-21 21,21-21,1 0,-1 21,0-21,-21 0,21 21,0 0,-21-42,43 21,-43 0,21 0,0 0,0 0,-21 0,0-1,21 22,-21-21,0 0,0 21,0-21,0 21,0-21,21 21,-21-21,0 0,0 21,0-21,0 21,0-21,0 21,0-21,0 21,0-21,0 0,0-21,0 42,0-21,0 0,0 21,0-43,0 22,0 0,0 0,0-21,0 0,0 42,0-21,0 0,0 21,0-21,0 0,0 21,0-21,0 0,0 21,0-22,0 22,-21-21,21 21,-21-21,21 0,0 0,0 21,-21-21,21 0,0 21,0-21,0 0,0 21,0-21,0 0,-21 21,21-21,-21 0,-1 21,22-21,0 21,-21 0,0-21,21 0,-21 21,21-22,0 1,-21 21,21-21,0 0,0 21,0-21,0 21,0-21,-21 21,-1-21,22 0,-21 21,21-21,-21 0,0 0,21 21,0-21,-21 21,21-21,0 0,-21 21,21-21,-22 0,1 21,21-22,-21 1,0 0,0 0,0 21,21-21,-21 0,-1 21,22-21,-21 21,0-21,21 0,0 0,0 21,-21 0,21-21,0 0,0 21,0-21,0 21,0-21,0 21,0-21,0-1,0 22,-21-21,21-21,0 42,0-21,0 21,0-21,0 0,0 0,0 0,0 0,0 21,0-21,0 21,0-21,0 21,0-21,0 0,0 21,0-21,0 21,0-21,0 21,0-22,0 1,0 21,0-21,0 21,0-21,0 21,0-21,0 21,0-21,0 0,0 21,0-21,0 21,0-21,0 21,0-21,0 0,0 21,0-21,0 21,0-21,0 21,0-21,0 21,0-21,-21-1,-1 22,22-21,-21 0,21 21,-21 0,0-21,21 0,-21 21,21 0,-21 0,21 0,-22 0,1 0,21 0,-21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35" units="1/cm"/>
          <inkml:channelProperty channel="Y" name="resolution" value="34" units="1/cm"/>
        </inkml:channelProperties>
      </inkml:inkSource>
      <inkml:timestamp xml:id="ts0" timeString="2009-10-07T21:08:26.4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22,'21'0,"22"-22,-1 22,21 0,43 0,-21 0,0 0,21 0,-43 0,-20 0,20 0,-20 0,-43 0,42 0,-42 0,21 0,-21 0,43 0,-22 0,21 0,-21 0,22 0,20 0,-42 0,1 0,-1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0-10-11T15:35:43.5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0,'39'0,"41"0,59 0,59 0,-39 0,99 21,-60-21,-39 0,19 0,-59 0,20 0,-79 0,-40 0,-20 0,39 0,80 0,0 0,40 0,-20 0,0 19,39-19,1 19,-20 2,-1-1,-59-20,20 0,-39 0,-40 0,-1 0,-19 0,0 0,0 0,-20 0,39 0,-19 0,20 0,19 0,-39 0,40 0,-21 0,1 0,0 0,-1 0,1 0,0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0-10-11T15:35:45.1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0,'20'20,"79"0,1-20,39 0,0 0,-20 0,0 0,-20 0,-59 0,19 0,-59 0,20 0,-20 0,20 0,-20 0,40 0,-1 0,1 0,20 0,-21 0,21 0,-1 0,1 0,-20 20,19-20,-39 0,-20 0,20 0,0 0,-20 0,20 0,-1 20,21-20,-20 0,39 0,-39 0,20 19,0-19,-20 0,-1 0,1 0,-20 0,0 0,20 0,0 0,0 0,19 0,1 0,0 0,-20 0,0 0,-1 0,-19 0,20 0,0 0,-20 0,0 0,0 0,0 0,20 0,-20 0,20 0,0 0,-1 0,21 0,-20 0,0 0,39 0,1 0,-20 0,19 0,40 20,-19 0,39 0,-40 0,40-20,-19 0,-21 0,20 0,20 0,0 0,-19 0,-1 0,-20 0,21 0,-21 0,-39 0,19 0,1 0,-40 0,-1 0,1 0,-20 0,0 0,0 0,20 0,-20 0,20 0,-20 0,20 0,-20 0,20 0,19 0,-19 0,20 0,-20 0,19 0,21 0,-20 0,19 0,1 0,-21 20,21 0,-60-20,20 0,-20 0,20 0,0 0,-20 0,19 0,-19 0,20 0,20 0,-40 0,20 0,0 0,-1 0,41 0,19 0,-39 0,20-20,-41 20,1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0-10-11T15:35:48.7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67,'40'0,"59"0,40 0,20 0,20 0,-20 0,-40 0,20 0,-60 0,0 0,-19 0,-40 0,19 0,21 0,39 0,0 0,21 0,19 0,-1 0,21 0,-60 0,21 0,-41 0,-19 0,-41 0,1 0,-20 0,20 0,20 0,19 0,1 14,19 13,40-13,20-14,0 0,-59 41,59-28,-20 15,-40-15,-39 1,-1-14,-19 14,20-14,-20 0,-20 0,40 0,-21 0,1 0,20 0,-40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0-10-11T15:35:51.0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0,'20'0,"60"0,100 39,59-39,-19 20,79 0,-59-1,-1-19,1 0,-61 0,-79 0,-20 0,-40 0,-40 0,20 0,40 0,20 0,19 0,41 0,-20 0,0 0,19 0,-59 0,0 0,0 0,-20 0,-40 0,20 0,-40 0,20 0,-20 0,20 0,19 0,1 0,20 0,-20 0,0 0,0 0,0 0,-20 0,-20 0,-20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96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0-10-11T15:35:53.8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16,'0'0,"60"0,39 0,40 0,-20 0,20 6,0-6,0 0,-40 0,-19 0,-21 0,21 0,-41 0,-39 0,20 0,-20 0,20 0,0 0,0 0,0 0,0 0,19 0,21 0,-21 0,21 0,0 0,19 0,0 0,-19 0,-20 0,-1 0,-19 0,-20 0,20 0,-20 0,20 0,0 0,20 0,-21 0,41 0,-20 0,39 0,-19 0,-21 0,1 0,0 0,-20 0,0 0,-1 0,1 0,0 0,20 0,19 0,1 0,-20 0,39 0,40 0,-20 0,-19 0,19 0,-19 0,-41 0,1 0,20 0,-1 0,-19 0,19 0,1 0,-20 0,-1 0,21 0,0 0,-1 0,1 0,-1 0,-19 0,0 0,-1 0,-19 0,20 0,-20 0,0 0,-1 0,-19 0,20-6,-20 6,20 0,0-5,-20 5,20 0,0 0,0-8,-1 8,21 0,-20 0,0 0,0 0,-20 0,20 0,19 0,1 0,0 0,-1 0,1 0,0 0,0 0,-21 0,21 0,-20 0,0 0,0 0,39 0,-19 0,0 0,-20 0,19 0,-19 0,-20 0,20 0,-20 0,20 0,20 0,-1 8,-19-3,20-5,-1 0,-19 0,0 0,-20 0,20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35" units="1/cm"/>
          <inkml:channelProperty channel="Y" name="resolution" value="34" units="1/cm"/>
        </inkml:channelProperties>
      </inkml:inkSource>
      <inkml:timestamp xml:id="ts0" timeString="2009-10-07T21:08:42.4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0,'0'0,"42"0,1 0,20 0,43 0,21 0,0 0,21 0,21 0,-20 0,20 0,-21 0,-21 0,0 0,0 0,21 0,-21 0,-42 0,0 0,20 0,-20 0,-21 0,41 0,1 0,-42 0,42 0,-1 0,1 0,0 0,0 0,-21 0,-1 0,43 0,-42 0,0 0,-1 0,22 0,42 0,-21 0,-21 0,0 0,21 0,-42 0,20 0,-41 0,-22 0,22 0,-43 0,21 0,1 0,-22 0,0 0,0 0,-21 0,21 0,-21 0,43 0,-22 0,0 0,21 0,1 0,-1 0,0 0,-21 0,1 0,-1 0,-21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35" units="1/cm"/>
          <inkml:channelProperty channel="Y" name="resolution" value="34" units="1/cm"/>
        </inkml:channelProperties>
      </inkml:inkSource>
      <inkml:timestamp xml:id="ts0" timeString="2009-10-07T21:08:48.2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0-1,'0'0,"0"21,0 0,0 0,22 22,-1-1,0 0,0-21,0 43,-21-22,43-20,-43 20,0 21,21-20,0-1,0-21,22 43,-22-43,21 21,-42-20,21-22,22 42,-22-22,21 23,1-22,-1 21,22 0,-1 22,-20-43,-1 22,0-1,1 0,-22-21,21 1,1 20,-43-21,63 43,-63-64,22 21,-1-21,0 21,-21-21,21 0,-21 0,21 21,1-21,-1 0,0 0,-21 0,21 21,0-21,-21 0,21 0,-21 0,22 0,-22 0,21 0,0 0,-21 22,21-22,0 0,22 21,-1-21,22 42,-22-42,22 0,-22 21,-42 1,21-22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35" units="1/cm"/>
          <inkml:channelProperty channel="Y" name="resolution" value="34" units="1/cm"/>
        </inkml:channelProperties>
      </inkml:inkSource>
      <inkml:timestamp xml:id="ts0" timeString="2009-10-07T21:08:49.4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526-1,'0'0,"0"21,21 21,0 1,0-1,22 0,-22 43,21-42,-21-1,0 0,0 1,0 20,0-41,-21-1,0 21,0-42,21 43,-21-22,0-21,0 21,0 0,0-21,0 21,0-21,0 22,0-1,0 0,0-21,0 21,-21-21,0 0,21 0,-21 0,21 0,-21 0,0 21,0-21,-21 22,21-1,-22-21,22 21,0 0,-21-21,21 21,0 1,0-22,0 0,0 21,0 0,0 0,0 0,0 1,0-1,0 0,0 0,-21 22,21-43,0 21,21-21,-21 21,21 0,-21-21,21 21,-43-21,43 22,-21-1,0-21,21 21,-21-21,0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35" units="1/cm"/>
          <inkml:channelProperty channel="Y" name="resolution" value="34" units="1/cm"/>
        </inkml:channelProperties>
      </inkml:inkSource>
      <inkml:timestamp xml:id="ts0" timeString="2009-10-07T21:08:55.9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18,'0'0,"21"0,43-19,21 19,20 0,-20 0,21 0,42 0,21 39,22-20,-1 1,-42-1,22-19,-22 0,-42 0,21 0,-22 0,-20 0,-21 0,20 0,1 0,0 0,-1 0,22 0,0 0,-22 0,43 0,-21 0,0 0,21 0,21 0,-42 0,0 0,-22 0,22 0,-21 0,-22 0,1 0,-1 0,1 0,-22 0,1 0,-1 0,0 0,1 0,-22 0,0 0,21 0,-21 0,-21 0,21 0,1 0,-1 0,-21 0,21 0,-21 0,21 0,0 0,-21 0,21 0,-21 0,43 0,-1 0,22 0,-1 0,1 0,-1 0,-21 0,1 0,-22 0,0 0,0 0,0 0,22 0,-22 0,0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35" units="1/cm"/>
          <inkml:channelProperty channel="Y" name="resolution" value="34" units="1/cm"/>
        </inkml:channelProperties>
      </inkml:inkSource>
      <inkml:timestamp xml:id="ts0" timeString="2009-10-07T21:09:05.2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0 150,'21'0,"-21"-19,0 19,21-19,1 19,62 0,-20 0,42 0,42 0,-21 0,84 0,-84 0,85 19,-43 0,64-19,-63 18,-22 1,0-19,-63 0,-1 0,1 19,0-19,-1 0,-63 0,43 0,-22 0,22 0,-22 0,22 0,-22 0,21 0,-20 0,-1 0,-21 0,-21 0,-21 0,0 0,0 0,-43 19,-20-19,20 0,-63 18,21-18,-42 0,0 0,0 0,21 0,-21 0,21 0,21 0,0 38,21-38,22 0,20 0,-20 0,42 0,-43 0,64 0,-21 0,0 19,0-19,0 0,-1 0,1 0,21 0,-21 0,21 18,0-18,64 0,20 0,64 0,-21 0,85 0,0 0,84 19,-42 0,0 0,-42-19,-64 0,-21 0,-64 0,-41 0,-22 0,21 0,0 0,21 0,-21 0,1 0,20 0,0 0,-42 0,21 0,1 0,-1 0,21 0,-21 0,-21 0,21 0,-21 0,0 0,22 0,-22 0,21 0,21 0,0 0,22 0,-22 0,-42 0,21 0,1 0,-22 18,-43 1,1 0,21 18,-43-18,22 19,-22-20,1 1,-43 18,43-18,-1 0,-21-19,22 0,21 0,-22 0,1 0,20 0,-20 0,20 0,-41 0,20 0,-20 0,20 0,1 0,-1 0,1 0,-22 0,21 0,-20 0,20 0,1 0,-1 0,22 0,0 0,-22 0,43 0,-43 0,22 0,-21 0,-1 0,22 0,-22 0,22 0,0 0,-22 0,43 0,0 0,21 0,-21 0,-1 0,22 0,-21 0,21 0,-21 0,0 0,0 0,-22 0,1 0,21 0,0 0,-22 0,1 0,42 0,-21 0,21 0,-21 0,0 0,21 0,-22 0,1 0,21 0,-21 0,0 0,0 0,0 0,-1 0,-20 0,0 0,21 0,-1 0,22 0,-21 0,0 0,0 0,0 0,21 0,-21 0,-1 0,1-19,21 19,-21 0,-21-19,21 1,-22 18,1-19,42 19,-21-19,21 1,0 18,42-19,22 0,-22 19,43-19,42 19,-22 0,-20 0,-21 0,-43 0,0 0,0 0,-21 0,0-18,21-1,64 19,21 0,63 0,0 0,64 0,21 0,-42 0,42 0,-106 0,-42 0,-21-19,-85 0,21 19,-21-37,42 37,-42-19,42 0,-20 19,-1-18,0-1,0 19,0-19,22 19,-43-19,21 1,-21 18,21-19,-21 19,21 0,-21-19,0 19,21-19,22 19,-22-18,0-20,0 38,43-18,-64-1,42 19,-21-19,21 19,-20-19,-1 19,21 0,-21-18,0-1,1 19,-22 0,21 0,0 0,-21 0,21 0,-21 0,21 0,-21 0,-42 0,0 0,-1 0,-41 0,20 0,-21 19,-20-19,20 0,0 18,1-18,-22 0,-42 19,63-19,0 0,1 0,-1 0,21 0,-20 0,20 0,1 0,20 0,-20 0,21 0,-22 0,22 0,-1 0,1 0,0 0,21 0,-22 0,1 0,21 0,-22 0,1 0,0 0,21 0,-1 0,-20 0,0 0,21 0,-22 0,1 0,21 0,0 0,21 0,-22 0,1 0,21 0,-21 0,21 0,-42 0,42 0,-21 0,21 0,-22 0,22 0,-21 0,0 0,21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35" units="1/cm"/>
          <inkml:channelProperty channel="Y" name="resolution" value="34" units="1/cm"/>
        </inkml:channelProperties>
      </inkml:inkSource>
      <inkml:timestamp xml:id="ts0" timeString="2009-10-07T21:09:11.4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51,'0'-21,"21"21,0 0,-21 0,43 0,-1 0,-21 0,0 0,0 0,-21 0,21 0,0 0,-21 0,0 0,0 0,0-20,0 20,22 0,-22 0,21 0,-21 0,21 0,-21 0,21 0,0 0,-21 0,21 0,21 0,-20 0,-1 0,-21 20,0-20,-21 21,-1-1,22 1,-21-21,21 21,-21-1,21 1,0-21,0 20,0-20,0 21,0-21,0 20,0-20,0 21,0-1,0-20,-21 0,21 0,0 21,-21-21,0 0,21 0,-21 21,0-1,-22 1,43-21,-21 0,0 0,21 0,-42 0,21 0,0 0,0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35" units="1/cm"/>
          <inkml:channelProperty channel="Y" name="resolution" value="34" units="1/cm"/>
        </inkml:channelProperties>
      </inkml:inkSource>
      <inkml:timestamp xml:id="ts0" timeString="2009-10-07T21:09:13.6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63-1,'21'0,"21"0,0 0,-22 40,22-40,42 0,-63 0,0 0,0 0,0 0,-21 0,0 21,21-21,-21 0,21 20,0-20,-21 20,0 1,0-21,0 20,0-20,0 20,0-20,0 21,0-1,0-20,0 19,0-19,0 20,0 1,-21-1,0 0,21 1,0-1,-21 0,21 1,-21-21,0 0,21 0,-21 0,0 0,0 0,21 0,-21 0,21 0,-21 0,21 0,-21 0,0 0,21 0,-21 0,1 0,20 0,-42 0,42 0,-21 0,-21 0,21 0,0 0,0 0,21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05E2A7-A057-419E-BF6D-9DE3F37F7AB6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55BAA3D-9F90-4168-AE22-B0FC2B6F7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5E2A7-A057-419E-BF6D-9DE3F37F7AB6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BAA3D-9F90-4168-AE22-B0FC2B6F7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5E2A7-A057-419E-BF6D-9DE3F37F7AB6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BAA3D-9F90-4168-AE22-B0FC2B6F7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5E2A7-A057-419E-BF6D-9DE3F37F7AB6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BAA3D-9F90-4168-AE22-B0FC2B6F7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5E2A7-A057-419E-BF6D-9DE3F37F7AB6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BAA3D-9F90-4168-AE22-B0FC2B6F7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5E2A7-A057-419E-BF6D-9DE3F37F7AB6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BAA3D-9F90-4168-AE22-B0FC2B6F7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5E2A7-A057-419E-BF6D-9DE3F37F7AB6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BAA3D-9F90-4168-AE22-B0FC2B6F7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5E2A7-A057-419E-BF6D-9DE3F37F7AB6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BAA3D-9F90-4168-AE22-B0FC2B6F7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5E2A7-A057-419E-BF6D-9DE3F37F7AB6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BAA3D-9F90-4168-AE22-B0FC2B6F7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005E2A7-A057-419E-BF6D-9DE3F37F7AB6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5BAA3D-9F90-4168-AE22-B0FC2B6F7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05E2A7-A057-419E-BF6D-9DE3F37F7AB6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55BAA3D-9F90-4168-AE22-B0FC2B6F7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005E2A7-A057-419E-BF6D-9DE3F37F7AB6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55BAA3D-9F90-4168-AE22-B0FC2B6F7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customXml" Target="../ink/ink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image" Target="../media/image24.jpeg"/><Relationship Id="rId7" Type="http://schemas.openxmlformats.org/officeDocument/2006/relationships/image" Target="../media/image37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11" Type="http://schemas.openxmlformats.org/officeDocument/2006/relationships/image" Target="../media/image39.emf"/><Relationship Id="rId5" Type="http://schemas.openxmlformats.org/officeDocument/2006/relationships/image" Target="../media/image36.emf"/><Relationship Id="rId10" Type="http://schemas.openxmlformats.org/officeDocument/2006/relationships/customXml" Target="../ink/ink16.xml"/><Relationship Id="rId4" Type="http://schemas.openxmlformats.org/officeDocument/2006/relationships/customXml" Target="../ink/ink13.xml"/><Relationship Id="rId9" Type="http://schemas.openxmlformats.org/officeDocument/2006/relationships/image" Target="../media/image3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hyperlink" Target="http://micro.magnet.fsu.edu/micro/gallery/mitosis/mitosis.html" TargetMode="External"/><Relationship Id="rId7" Type="http://schemas.openxmlformats.org/officeDocument/2006/relationships/image" Target="../media/image43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Relationship Id="rId9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49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icro.magnet.fsu.edu/cells/fluorescencemitosis/cytokinesissmall.html" TargetMode="External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3" Type="http://schemas.openxmlformats.org/officeDocument/2006/relationships/image" Target="../media/image52.emf"/><Relationship Id="rId7" Type="http://schemas.openxmlformats.org/officeDocument/2006/relationships/image" Target="../media/image54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11" Type="http://schemas.openxmlformats.org/officeDocument/2006/relationships/image" Target="../media/image56.emf"/><Relationship Id="rId5" Type="http://schemas.openxmlformats.org/officeDocument/2006/relationships/image" Target="../media/image53.emf"/><Relationship Id="rId10" Type="http://schemas.openxmlformats.org/officeDocument/2006/relationships/customXml" Target="../ink/ink24.xml"/><Relationship Id="rId4" Type="http://schemas.openxmlformats.org/officeDocument/2006/relationships/customXml" Target="../ink/ink21.xml"/><Relationship Id="rId9" Type="http://schemas.openxmlformats.org/officeDocument/2006/relationships/image" Target="../media/image5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customXml" Target="../ink/ink2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13.jpeg"/><Relationship Id="rId7" Type="http://schemas.openxmlformats.org/officeDocument/2006/relationships/image" Target="../media/image17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16.emf"/><Relationship Id="rId4" Type="http://schemas.openxmlformats.org/officeDocument/2006/relationships/customXml" Target="../ink/ink3.xml"/><Relationship Id="rId9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1.emf"/><Relationship Id="rId2" Type="http://schemas.openxmlformats.org/officeDocument/2006/relationships/hyperlink" Target="http://www.ndpteachers.org/perit/Mitosis%5bAnimalCell%5d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12" Type="http://schemas.openxmlformats.org/officeDocument/2006/relationships/image" Target="../media/image27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11" Type="http://schemas.openxmlformats.org/officeDocument/2006/relationships/customXml" Target="../ink/ink11.xml"/><Relationship Id="rId5" Type="http://schemas.openxmlformats.org/officeDocument/2006/relationships/customXml" Target="../ink/ink8.xml"/><Relationship Id="rId10" Type="http://schemas.openxmlformats.org/officeDocument/2006/relationships/image" Target="../media/image26.emf"/><Relationship Id="rId4" Type="http://schemas.openxmlformats.org/officeDocument/2006/relationships/image" Target="../media/image23.emf"/><Relationship Id="rId9" Type="http://schemas.openxmlformats.org/officeDocument/2006/relationships/customXml" Target="../ink/ink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7772400" cy="1829761"/>
          </a:xfrm>
        </p:spPr>
        <p:txBody>
          <a:bodyPr/>
          <a:lstStyle/>
          <a:p>
            <a:r>
              <a:rPr lang="en-US" dirty="0" smtClean="0"/>
              <a:t>Chapter 10 – CELL GROWTH AND DIVISION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772400" cy="1199704"/>
          </a:xfrm>
        </p:spPr>
        <p:txBody>
          <a:bodyPr/>
          <a:lstStyle/>
          <a:p>
            <a:r>
              <a:rPr lang="en-US" dirty="0" smtClean="0"/>
              <a:t>Pennington		12/6/11</a:t>
            </a:r>
            <a:endParaRPr lang="en-US" dirty="0"/>
          </a:p>
        </p:txBody>
      </p:sp>
      <p:pic>
        <p:nvPicPr>
          <p:cNvPr id="13314" name="Picture 2" descr="http://www.le.ac.uk/ge/genie/vgec/images/cellcyc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238500"/>
            <a:ext cx="4343400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81329"/>
            <a:ext cx="8153400" cy="80467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Cell grows - DNA replicates (in S) and </a:t>
            </a:r>
            <a:r>
              <a:rPr lang="en-US" dirty="0" err="1" smtClean="0"/>
              <a:t>centrioles</a:t>
            </a:r>
            <a:r>
              <a:rPr lang="en-US" dirty="0" smtClean="0"/>
              <a:t> appear (in animal cells).  The cell is getting ready to divide and go through PMAT.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Interphase: Biggest part of a cells life – most cells are in this stage.</a:t>
            </a:r>
            <a:endParaRPr lang="en-US" dirty="0"/>
          </a:p>
        </p:txBody>
      </p:sp>
      <p:pic>
        <p:nvPicPr>
          <p:cNvPr id="19458" name="Picture 2" descr="http://comps.fotosearch.com/comp/LIF/LIF113/interphase_~SA202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781301"/>
            <a:ext cx="2857500" cy="3048000"/>
          </a:xfrm>
          <a:prstGeom prst="rect">
            <a:avLst/>
          </a:prstGeom>
          <a:noFill/>
        </p:spPr>
      </p:pic>
      <p:pic>
        <p:nvPicPr>
          <p:cNvPr id="7172" name="Picture 4" descr="http://student.ccbcmd.edu/~gkaiser/biotutorials/dna/mitosis/images/interphase_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71800"/>
            <a:ext cx="3810000" cy="2857501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17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73563" y="1768475"/>
              <a:ext cx="465137" cy="1050925"/>
            </p14:xfrm>
          </p:contentPart>
        </mc:Choice>
        <mc:Fallback xmlns="">
          <p:pic>
            <p:nvPicPr>
              <p:cNvPr id="717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57722" y="1704750"/>
                <a:ext cx="496818" cy="117801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43000"/>
            <a:ext cx="8077200" cy="180557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Chromosomes condense (form X shape) and spindle fibers appear - these will attach to chromosomes at the CENTROMERE and pull them apart</a:t>
            </a:r>
            <a:r>
              <a:rPr lang="en-US" dirty="0"/>
              <a:t> </a:t>
            </a:r>
            <a:r>
              <a:rPr lang="en-US" dirty="0" smtClean="0"/>
              <a:t>during the next stages.  The fibers come from the centrioles which are found only </a:t>
            </a:r>
            <a:r>
              <a:rPr lang="en-US" dirty="0" smtClean="0">
                <a:solidFill>
                  <a:srgbClr val="92D050"/>
                </a:solidFill>
              </a:rPr>
              <a:t>in animal cells</a:t>
            </a:r>
            <a:r>
              <a:rPr lang="en-US" dirty="0" smtClean="0"/>
              <a:t>.  The nuclear membrane dissolves so there is more space.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Prophase:</a:t>
            </a:r>
            <a:endParaRPr lang="en-US" dirty="0"/>
          </a:p>
        </p:txBody>
      </p:sp>
      <p:pic>
        <p:nvPicPr>
          <p:cNvPr id="20482" name="Picture 2" descr="http://www.macroevolution.net/images/proph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2819400"/>
            <a:ext cx="2619375" cy="2533650"/>
          </a:xfrm>
          <a:prstGeom prst="rect">
            <a:avLst/>
          </a:prstGeom>
          <a:noFill/>
        </p:spPr>
      </p:pic>
      <p:pic>
        <p:nvPicPr>
          <p:cNvPr id="20484" name="Picture 4" descr="http://student.ccbcmd.edu/courses/bio141/lecguide/unit6/genetics/DNA/DNArep/images/early_late_prophase1_p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371849"/>
            <a:ext cx="4648200" cy="3486151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22" y="2948578"/>
            <a:ext cx="2105978" cy="212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924800" cy="1676399"/>
          </a:xfrm>
        </p:spPr>
        <p:txBody>
          <a:bodyPr>
            <a:normAutofit/>
          </a:bodyPr>
          <a:lstStyle/>
          <a:p>
            <a:r>
              <a:rPr lang="en-US" dirty="0" smtClean="0"/>
              <a:t>Chromosomes line up in the middle of the cell and a spindle fiber connects to them at the centromere.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Metaphase: “Meta” means middle!</a:t>
            </a:r>
            <a:endParaRPr lang="en-US" dirty="0"/>
          </a:p>
        </p:txBody>
      </p:sp>
      <p:pic>
        <p:nvPicPr>
          <p:cNvPr id="21506" name="Picture 2" descr="http://iweb.tntech.edu/mcaprio/metaphas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4029075" cy="3867150"/>
          </a:xfrm>
          <a:prstGeom prst="rect">
            <a:avLst/>
          </a:prstGeom>
          <a:noFill/>
        </p:spPr>
      </p:pic>
      <p:pic>
        <p:nvPicPr>
          <p:cNvPr id="21508" name="Picture 4" descr="http://faculty.clintoncc.suny.edu/faculty/michael.gregory/files/Bio%20101/Bio%20101%20Laboratory/Mitosis/Photographs/whitefish_mitosis_prophase_metaphase_anaphaseX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895600"/>
            <a:ext cx="4470400" cy="33528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12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1063" y="4000500"/>
              <a:ext cx="1479550" cy="1471613"/>
            </p14:xfrm>
          </p:contentPart>
        </mc:Choice>
        <mc:Fallback xmlns="">
          <p:pic>
            <p:nvPicPr>
              <p:cNvPr id="512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21703" y="3991140"/>
                <a:ext cx="1498269" cy="1490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2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5525" y="701675"/>
              <a:ext cx="815975" cy="46038"/>
            </p14:xfrm>
          </p:contentPart>
        </mc:Choice>
        <mc:Fallback xmlns="">
          <p:pic>
            <p:nvPicPr>
              <p:cNvPr id="512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49688" y="637874"/>
                <a:ext cx="847649" cy="174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12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1238" y="830263"/>
              <a:ext cx="936625" cy="31750"/>
            </p14:xfrm>
          </p:contentPart>
        </mc:Choice>
        <mc:Fallback xmlns="">
          <p:pic>
            <p:nvPicPr>
              <p:cNvPr id="512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35400" y="766763"/>
                <a:ext cx="968302" cy="159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9363" y="838200"/>
              <a:ext cx="3109912" cy="15875"/>
            </p14:xfrm>
          </p:contentPart>
        </mc:Choice>
        <mc:Fallback xmlns="">
          <p:pic>
            <p:nvPicPr>
              <p:cNvPr id="51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43524" y="774700"/>
                <a:ext cx="3141591" cy="14323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12954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Chromatids separate (via spindle fiber microtubules) and move to poles (ends), so each side gets an identical copy.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Anaphase:</a:t>
            </a:r>
            <a:endParaRPr lang="en-US" dirty="0"/>
          </a:p>
        </p:txBody>
      </p:sp>
      <p:pic>
        <p:nvPicPr>
          <p:cNvPr id="22530" name="Picture 2" descr="http://iweb.tntech.edu/mcaprio/anaphase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438400"/>
            <a:ext cx="2724150" cy="2778907"/>
          </a:xfrm>
          <a:prstGeom prst="rect">
            <a:avLst/>
          </a:prstGeom>
          <a:noFill/>
        </p:spPr>
      </p:pic>
      <p:pic>
        <p:nvPicPr>
          <p:cNvPr id="22532" name="Picture 4" descr="Mitosis: Early Anaphas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733800"/>
            <a:ext cx="3115858" cy="1847851"/>
          </a:xfrm>
          <a:prstGeom prst="rect">
            <a:avLst/>
          </a:prstGeom>
          <a:noFill/>
        </p:spPr>
      </p:pic>
      <p:pic>
        <p:nvPicPr>
          <p:cNvPr id="22534" name="Picture 6" descr="http://www.cancerquest.org/images/anaphase_ch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505200"/>
            <a:ext cx="2762250" cy="2905125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9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2163" y="1752600"/>
              <a:ext cx="358775" cy="1516063"/>
            </p14:xfrm>
          </p:contentPart>
        </mc:Choice>
        <mc:Fallback xmlns="">
          <p:pic>
            <p:nvPicPr>
              <p:cNvPr id="409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2807" y="1743242"/>
                <a:ext cx="377487" cy="1534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9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95400" y="1905000"/>
              <a:ext cx="1852612" cy="14288"/>
            </p14:xfrm>
          </p:contentPart>
        </mc:Choice>
        <mc:Fallback xmlns="">
          <p:pic>
            <p:nvPicPr>
              <p:cNvPr id="409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79563" y="1842133"/>
                <a:ext cx="1884287" cy="14002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uic.edu/classes/bios/bios100/lecturesf04am/telophase1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133600"/>
            <a:ext cx="2257425" cy="22479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481329"/>
            <a:ext cx="8001000" cy="103327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chromosomes gather at opposite ends and 2 new nuclear envelopes form – we have 2 identical cells now</a:t>
            </a:r>
            <a:r>
              <a:rPr lang="en-US" smtClean="0"/>
              <a:t>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Telophase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23556" name="Picture 4" descr="http://micro.magnet.fsu.edu/cells/fluorescencemitosis/images/telophase1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514600"/>
            <a:ext cx="3260863" cy="2362200"/>
          </a:xfrm>
          <a:prstGeom prst="rect">
            <a:avLst/>
          </a:prstGeom>
          <a:noFill/>
        </p:spPr>
      </p:pic>
      <p:pic>
        <p:nvPicPr>
          <p:cNvPr id="23558" name="Picture 6" descr="http://student.ccbcmd.edu/courses/bio141/lecguide/unit6/genetics/DNA/DNArep/images/telophase_a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114800"/>
            <a:ext cx="3429000" cy="2571750"/>
          </a:xfrm>
          <a:prstGeom prst="rect">
            <a:avLst/>
          </a:prstGeom>
          <a:noFill/>
        </p:spPr>
      </p:pic>
      <p:pic>
        <p:nvPicPr>
          <p:cNvPr id="3077" name="Picture 5" descr="https://encrypted-tbn0.google.com/images?q=tbn:ANd9GcRY-H19rl0YYikvmJnBwfzrLrdFzYwhqCwaxepLw_0DkZ54LDA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191000"/>
            <a:ext cx="2466975" cy="1847851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7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1125" y="4991100"/>
              <a:ext cx="1343025" cy="1333500"/>
            </p14:xfrm>
          </p:contentPart>
        </mc:Choice>
        <mc:Fallback xmlns="">
          <p:pic>
            <p:nvPicPr>
              <p:cNvPr id="307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51766" y="4981740"/>
                <a:ext cx="1361743" cy="135222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171907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rest of the organelles and cytoplasm divides so you have 2 complete cells!  Looks different in plants vs. animals.  Animals have a </a:t>
            </a:r>
            <a:r>
              <a:rPr lang="en-US" dirty="0" smtClean="0">
                <a:solidFill>
                  <a:srgbClr val="FF0000"/>
                </a:solidFill>
              </a:rPr>
              <a:t>cleavage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furrow</a:t>
            </a:r>
            <a:r>
              <a:rPr lang="en-US" dirty="0" smtClean="0"/>
              <a:t> – plants have to create a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new cell wall via the cell plate (from Golgi).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Cytokinesis: (After mitosis)</a:t>
            </a:r>
            <a:endParaRPr lang="en-US" dirty="0"/>
          </a:p>
        </p:txBody>
      </p:sp>
      <p:pic>
        <p:nvPicPr>
          <p:cNvPr id="24578" name="Picture 2" descr="http://img.sparknotes.com/figures/D/d756b5b73abe2974f3521a828791899f/cytokines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3084195"/>
            <a:ext cx="3705225" cy="3800475"/>
          </a:xfrm>
          <a:prstGeom prst="rect">
            <a:avLst/>
          </a:prstGeom>
          <a:noFill/>
        </p:spPr>
      </p:pic>
      <p:pic>
        <p:nvPicPr>
          <p:cNvPr id="24580" name="Picture 4" descr="http://micro.magnet.fsu.edu/cells/fluorescencemitosis/images/cytokinesis1larg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800600"/>
            <a:ext cx="2840107" cy="2057400"/>
          </a:xfrm>
          <a:prstGeom prst="rect">
            <a:avLst/>
          </a:prstGeom>
          <a:noFill/>
        </p:spPr>
      </p:pic>
      <p:pic>
        <p:nvPicPr>
          <p:cNvPr id="24582" name="Picture 6" descr="http://iknow.net/images/screen_cellplate_5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200400"/>
            <a:ext cx="3124200" cy="234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481138"/>
          <a:ext cx="81534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Cell Type: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Life Span: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 Division: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Esophagus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– 3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Small intestine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– 2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Large</a:t>
                      </a:r>
                      <a:r>
                        <a:rPr lang="en-US" baseline="0" dirty="0" smtClean="0"/>
                        <a:t> intestine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Red blood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</a:t>
                      </a:r>
                      <a:r>
                        <a:rPr lang="en-US" baseline="0" dirty="0" smtClean="0"/>
                        <a:t> than 120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Cannot divide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White blood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hours</a:t>
                      </a:r>
                      <a:r>
                        <a:rPr lang="en-US" baseline="0" dirty="0" smtClean="0"/>
                        <a:t> 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Many don’t divide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Smooth muscle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 lived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Heart muscle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 lived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Cannot divide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Skeletal muscle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 lived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Cannot divide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Neuron (nerve cell)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 lived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Most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smtClean="0"/>
                        <a:t>don’t divide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span of human cells: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62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4413" y="3100388"/>
              <a:ext cx="1457325" cy="36512"/>
            </p14:xfrm>
          </p:contentPart>
        </mc:Choice>
        <mc:Fallback xmlns="">
          <p:pic>
            <p:nvPicPr>
              <p:cNvPr id="2662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78573" y="3030539"/>
                <a:ext cx="1489006" cy="176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6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7113" y="3463925"/>
              <a:ext cx="1879600" cy="79375"/>
            </p14:xfrm>
          </p:contentPart>
        </mc:Choice>
        <mc:Fallback xmlns="">
          <p:pic>
            <p:nvPicPr>
              <p:cNvPr id="266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1273" y="3400425"/>
                <a:ext cx="1911281" cy="206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6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7113" y="4214813"/>
              <a:ext cx="1393825" cy="93662"/>
            </p14:xfrm>
          </p:contentPart>
        </mc:Choice>
        <mc:Fallback xmlns="">
          <p:pic>
            <p:nvPicPr>
              <p:cNvPr id="266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91274" y="4151654"/>
                <a:ext cx="1425503" cy="219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6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7113" y="4614863"/>
              <a:ext cx="1308100" cy="36512"/>
            </p14:xfrm>
          </p:contentPart>
        </mc:Choice>
        <mc:Fallback xmlns="">
          <p:pic>
            <p:nvPicPr>
              <p:cNvPr id="266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91275" y="4551238"/>
                <a:ext cx="1339777" cy="164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6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21400" y="4978400"/>
              <a:ext cx="1930400" cy="22225"/>
            </p14:xfrm>
          </p:contentPart>
        </mc:Choice>
        <mc:Fallback xmlns="">
          <p:pic>
            <p:nvPicPr>
              <p:cNvPr id="266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05559" y="4930109"/>
                <a:ext cx="1962081" cy="11908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228600"/>
            <a:ext cx="9067800" cy="6477000"/>
          </a:xfrm>
        </p:spPr>
        <p:txBody>
          <a:bodyPr>
            <a:normAutofit lnSpcReduction="10000"/>
          </a:bodyPr>
          <a:lstStyle/>
          <a:p>
            <a:pPr marL="624078" indent="-514350">
              <a:buFont typeface="+mj-lt"/>
              <a:buAutoNum type="arabicParenR"/>
            </a:pPr>
            <a:r>
              <a:rPr lang="en-US" dirty="0" smtClean="0"/>
              <a:t>Does mitosis occur in abrupt jumps between phases, or is it a fluid process from start to finish?</a:t>
            </a:r>
          </a:p>
          <a:p>
            <a:pPr marL="624078" indent="-514350">
              <a:buFont typeface="+mj-lt"/>
              <a:buAutoNum type="arabicParenR"/>
            </a:pPr>
            <a:r>
              <a:rPr lang="en-US" dirty="0" smtClean="0"/>
              <a:t>Why is it necessary for a cell to replicate its DNA just before entering mitosis?</a:t>
            </a:r>
          </a:p>
          <a:p>
            <a:pPr marL="624078" indent="-514350">
              <a:buFont typeface="+mj-lt"/>
              <a:buAutoNum type="arabicParenR"/>
            </a:pPr>
            <a:r>
              <a:rPr lang="en-US" dirty="0" smtClean="0"/>
              <a:t>Draw a typical chromosome as seen during prophase or metaphase. Describe and label the parts of the chromosome</a:t>
            </a:r>
          </a:p>
          <a:p>
            <a:pPr marL="624078" indent="-514350">
              <a:buFont typeface="+mj-lt"/>
              <a:buAutoNum type="arabicParenR"/>
            </a:pPr>
            <a:r>
              <a:rPr lang="en-US" dirty="0" smtClean="0"/>
              <a:t>Interphase is sometimes referred to as “the resting phase” of the cell. Why is this description inaccurate?</a:t>
            </a:r>
          </a:p>
          <a:p>
            <a:pPr marL="624078" indent="-514350">
              <a:buFont typeface="+mj-lt"/>
              <a:buAutoNum type="arabicParenR"/>
            </a:pPr>
            <a:r>
              <a:rPr lang="en-US" dirty="0" smtClean="0"/>
              <a:t>How does mitosis relate to regeneration in organisms such as sea stars?</a:t>
            </a:r>
          </a:p>
          <a:p>
            <a:pPr marL="624078" indent="-514350">
              <a:buFont typeface="+mj-lt"/>
              <a:buAutoNum type="arabicParenR"/>
            </a:pPr>
            <a:r>
              <a:rPr lang="en-US" dirty="0" smtClean="0"/>
              <a:t>How does mitosis provide for genetic consistency in an organism, and why is this important?</a:t>
            </a:r>
          </a:p>
        </p:txBody>
      </p:sp>
    </p:spTree>
    <p:extLst>
      <p:ext uri="{BB962C8B-B14F-4D97-AF65-F5344CB8AC3E}">
        <p14:creationId xmlns:p14="http://schemas.microsoft.com/office/powerpoint/2010/main" val="333250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see?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497" y="2057400"/>
            <a:ext cx="5285103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04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481329"/>
            <a:ext cx="8001000" cy="1185672"/>
          </a:xfrm>
        </p:spPr>
        <p:txBody>
          <a:bodyPr/>
          <a:lstStyle/>
          <a:p>
            <a:r>
              <a:rPr lang="en-US" dirty="0" smtClean="0"/>
              <a:t>Are your cells expanding to huge sizes or do you just have more of them?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you grow bigger….</a:t>
            </a:r>
            <a:endParaRPr lang="en-US" dirty="0"/>
          </a:p>
        </p:txBody>
      </p:sp>
      <p:pic>
        <p:nvPicPr>
          <p:cNvPr id="1026" name="Picture 2" descr="http://valeriebrooke.com/uploaded_images/AG_Baby_in_hands-74294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38400"/>
            <a:ext cx="3524250" cy="3524250"/>
          </a:xfrm>
          <a:prstGeom prst="rect">
            <a:avLst/>
          </a:prstGeom>
          <a:noFill/>
        </p:spPr>
      </p:pic>
      <p:pic>
        <p:nvPicPr>
          <p:cNvPr id="1028" name="Picture 4" descr="http://www.vangopro.ca/vgp-media/images/vallance/moham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1" y="2362201"/>
            <a:ext cx="2590800" cy="1943100"/>
          </a:xfrm>
          <a:prstGeom prst="rect">
            <a:avLst/>
          </a:prstGeom>
          <a:noFill/>
        </p:spPr>
      </p:pic>
      <p:pic>
        <p:nvPicPr>
          <p:cNvPr id="1030" name="Picture 6" descr="http://bilia.files.wordpress.com/2009/08/baby-elephant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411133"/>
            <a:ext cx="3670300" cy="2446867"/>
          </a:xfrm>
          <a:prstGeom prst="rect">
            <a:avLst/>
          </a:prstGeom>
          <a:noFill/>
        </p:spPr>
      </p:pic>
      <p:pic>
        <p:nvPicPr>
          <p:cNvPr id="1032" name="Picture 8" descr="http://bioweb.uwlax.edu/bio203/s2007/shah_rach/AfricanElephant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905000"/>
            <a:ext cx="2115751" cy="2606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your cells die, how do they get replaced?  Is it important that they are identical to the cells that were damaged?</a:t>
            </a:r>
            <a:endParaRPr lang="en-US" sz="2800" dirty="0"/>
          </a:p>
        </p:txBody>
      </p:sp>
      <p:pic>
        <p:nvPicPr>
          <p:cNvPr id="28674" name="Picture 2" descr="http://www.sciencephoto.com/image/148593/large/C0085769-Skin_wound_after_car_accident-S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3676650" cy="2441851"/>
          </a:xfrm>
          <a:prstGeom prst="rect">
            <a:avLst/>
          </a:prstGeom>
          <a:noFill/>
        </p:spPr>
      </p:pic>
      <p:pic>
        <p:nvPicPr>
          <p:cNvPr id="28676" name="Picture 4" descr="http://www.skinpatientalliance.ca/files/images/skin_ulcer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352800"/>
            <a:ext cx="4089400" cy="3067050"/>
          </a:xfrm>
          <a:prstGeom prst="rect">
            <a:avLst/>
          </a:prstGeom>
          <a:noFill/>
        </p:spPr>
      </p:pic>
      <p:pic>
        <p:nvPicPr>
          <p:cNvPr id="28678" name="Picture 6" descr="http://img.ehowcdn.com/article-page-main/ehow/images/a00/06/5f/prevent-frostbite-800x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981200"/>
            <a:ext cx="2143125" cy="209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143000"/>
            <a:ext cx="8001000" cy="2438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 a cell grows larger too many demands are placed on the nucleus.</a:t>
            </a:r>
          </a:p>
          <a:p>
            <a:r>
              <a:rPr lang="en-US" dirty="0" smtClean="0"/>
              <a:t>The cell has trouble moving nutrients and wastes across the membrane, so it can’t get very big. </a:t>
            </a:r>
            <a:r>
              <a:rPr lang="en-US" u="sng" dirty="0" smtClean="0"/>
              <a:t>The Surface Area/Volume ratio is important – the bigger the ratio better! So smaller cells, have higher ratios.  </a:t>
            </a:r>
            <a:r>
              <a:rPr lang="en-US" dirty="0" smtClean="0"/>
              <a:t>A 6:1 ratio is better than a 3:1  Which shape is best? Cube, sphere or cylinder?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size…</a:t>
            </a:r>
            <a:endParaRPr lang="en-US" dirty="0"/>
          </a:p>
        </p:txBody>
      </p:sp>
      <p:pic>
        <p:nvPicPr>
          <p:cNvPr id="15362" name="Picture 2" descr="http://www.rogers.k12.ar.us/users/ehutches/cell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319" y="3869249"/>
            <a:ext cx="5715000" cy="2445826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6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2700" y="4365625"/>
              <a:ext cx="334963" cy="9525"/>
            </p14:xfrm>
          </p:contentPart>
        </mc:Choice>
        <mc:Fallback xmlns="">
          <p:pic>
            <p:nvPicPr>
              <p:cNvPr id="1126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36852" y="4300782"/>
                <a:ext cx="366658" cy="139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26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4800" y="4991100"/>
              <a:ext cx="404813" cy="7938"/>
            </p14:xfrm>
          </p:contentPart>
        </mc:Choice>
        <mc:Fallback xmlns="">
          <p:pic>
            <p:nvPicPr>
              <p:cNvPr id="1126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98953" y="4927596"/>
                <a:ext cx="436507" cy="135307"/>
              </a:xfrm>
              <a:prstGeom prst="rect">
                <a:avLst/>
              </a:prstGeom>
            </p:spPr>
          </p:pic>
        </mc:Fallback>
      </mc:AlternateContent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947" y="4375150"/>
            <a:ext cx="2707482" cy="180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81328"/>
            <a:ext cx="8305800" cy="286207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Before a cell becomes too big – it divides into two “daughter” cells.</a:t>
            </a:r>
          </a:p>
          <a:p>
            <a:r>
              <a:rPr lang="en-US" dirty="0" smtClean="0"/>
              <a:t>Before division, the cell makes a copy of all its DNA so that each daughter cell gets one.</a:t>
            </a:r>
          </a:p>
          <a:p>
            <a:r>
              <a:rPr lang="en-US" dirty="0" smtClean="0"/>
              <a:t>Different organisms have different numbers of chromosomes.  We have 23 pairs, fruit flies = 8, carrots = 18.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Cell Division…Body cells only,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ttp://www.buzzle.com/img/articleImages/267001-3164-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419600"/>
            <a:ext cx="3193446" cy="1590675"/>
          </a:xfrm>
          <a:prstGeom prst="rect">
            <a:avLst/>
          </a:prstGeom>
          <a:noFill/>
        </p:spPr>
      </p:pic>
      <p:pic>
        <p:nvPicPr>
          <p:cNvPr id="10242" name="Picture 2" descr="http://ghr.nlm.nih.gov/handbook/illustrations/chromosom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897086"/>
            <a:ext cx="3771900" cy="2694214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4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4125" y="3665538"/>
              <a:ext cx="1912938" cy="1587"/>
            </p14:xfrm>
          </p:contentPart>
        </mc:Choice>
        <mc:Fallback xmlns="">
          <p:pic>
            <p:nvPicPr>
              <p:cNvPr id="1024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-720"/>
                <a:ext cx="19130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4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7925" y="3825875"/>
              <a:ext cx="595313" cy="541338"/>
            </p14:xfrm>
          </p:contentPart>
        </mc:Choice>
        <mc:Fallback xmlns="">
          <p:pic>
            <p:nvPicPr>
              <p:cNvPr id="1024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02088" y="3762167"/>
                <a:ext cx="626986" cy="668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4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4638" y="4098925"/>
              <a:ext cx="296862" cy="473075"/>
            </p14:xfrm>
          </p:contentPart>
        </mc:Choice>
        <mc:Fallback xmlns="">
          <p:pic>
            <p:nvPicPr>
              <p:cNvPr id="1024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68805" y="4035200"/>
                <a:ext cx="328527" cy="600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creatures don’t need a mate and can reproduce an offspring by dividing its own cells.</a:t>
            </a:r>
          </a:p>
          <a:p>
            <a:r>
              <a:rPr lang="en-US" dirty="0" smtClean="0"/>
              <a:t>Bacteria</a:t>
            </a:r>
          </a:p>
          <a:p>
            <a:r>
              <a:rPr lang="en-US" dirty="0" err="1" smtClean="0"/>
              <a:t>Protists</a:t>
            </a:r>
            <a:endParaRPr lang="en-US" dirty="0" smtClean="0"/>
          </a:p>
          <a:p>
            <a:r>
              <a:rPr lang="en-US" dirty="0" smtClean="0"/>
              <a:t>Fungi (yeast)</a:t>
            </a:r>
          </a:p>
          <a:p>
            <a:r>
              <a:rPr lang="en-US" dirty="0" smtClean="0"/>
              <a:t>Animals (hydra)</a:t>
            </a:r>
          </a:p>
          <a:p>
            <a:r>
              <a:rPr lang="en-US" dirty="0" smtClean="0"/>
              <a:t>Plants (aspen)</a:t>
            </a:r>
          </a:p>
          <a:p>
            <a:r>
              <a:rPr lang="en-US" dirty="0" smtClean="0"/>
              <a:t>Today you will look at a few slides of this process.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These are cells from onion roots: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4367213" cy="512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99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1) Interphase – ¾ of the cycle – consists of G1(growth), S (synthesis of DNA) and G2(organelle production).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2) Mitosis – </a:t>
            </a:r>
            <a:r>
              <a:rPr lang="en-US" sz="1600" dirty="0" smtClean="0"/>
              <a:t>division of the </a:t>
            </a:r>
            <a:r>
              <a:rPr lang="en-US" sz="1600" dirty="0" smtClean="0">
                <a:solidFill>
                  <a:srgbClr val="FF0000"/>
                </a:solidFill>
              </a:rPr>
              <a:t>nucleus</a:t>
            </a:r>
            <a:r>
              <a:rPr lang="en-US" sz="1600" dirty="0" smtClean="0"/>
              <a:t>, making sure each cell                   has 1 full copy of </a:t>
            </a:r>
          </a:p>
          <a:p>
            <a:pPr>
              <a:buNone/>
            </a:pPr>
            <a:r>
              <a:rPr lang="en-US" sz="1600" dirty="0" smtClean="0"/>
              <a:t>   the DNA.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stages of The Cell Cycle:</a:t>
            </a:r>
            <a:endParaRPr lang="en-US" dirty="0"/>
          </a:p>
        </p:txBody>
      </p:sp>
      <p:pic>
        <p:nvPicPr>
          <p:cNvPr id="17410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5334000"/>
            <a:ext cx="1524000" cy="1270000"/>
          </a:xfrm>
          <a:prstGeom prst="rect">
            <a:avLst/>
          </a:prstGeom>
          <a:noFill/>
        </p:spPr>
      </p:pic>
      <p:pic>
        <p:nvPicPr>
          <p:cNvPr id="17412" name="Picture 4" descr="http://micro.magnet.fsu.edu/cells/fluorescencemitosis/images/cytokinesis1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5181600"/>
            <a:ext cx="2314161" cy="1676400"/>
          </a:xfrm>
          <a:prstGeom prst="rect">
            <a:avLst/>
          </a:prstGeom>
          <a:noFill/>
        </p:spPr>
      </p:pic>
      <p:pic>
        <p:nvPicPr>
          <p:cNvPr id="6" name="Picture 2" descr="http://www.le.ac.uk/ge/genie/vgec/images/cellcyc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303012"/>
            <a:ext cx="2819400" cy="2360428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1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638" y="769938"/>
              <a:ext cx="1866900" cy="38100"/>
            </p14:xfrm>
          </p:contentPart>
        </mc:Choice>
        <mc:Fallback xmlns="">
          <p:pic>
            <p:nvPicPr>
              <p:cNvPr id="921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9799" y="706075"/>
                <a:ext cx="1898579" cy="16618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81329"/>
            <a:ext cx="8153400" cy="1947672"/>
          </a:xfrm>
        </p:spPr>
        <p:txBody>
          <a:bodyPr/>
          <a:lstStyle/>
          <a:p>
            <a:r>
              <a:rPr lang="en-US" dirty="0" smtClean="0"/>
              <a:t>1) Prophase</a:t>
            </a:r>
          </a:p>
          <a:p>
            <a:r>
              <a:rPr lang="en-US" dirty="0" smtClean="0"/>
              <a:t>2) Metaphase</a:t>
            </a:r>
          </a:p>
          <a:p>
            <a:r>
              <a:rPr lang="en-US" dirty="0" smtClean="0"/>
              <a:t>3) Anaphase</a:t>
            </a:r>
          </a:p>
          <a:p>
            <a:r>
              <a:rPr lang="en-US" dirty="0" smtClean="0"/>
              <a:t>4) </a:t>
            </a:r>
            <a:r>
              <a:rPr lang="en-US" dirty="0" err="1" smtClean="0"/>
              <a:t>Telophase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is in 4 stages: PMAT</a:t>
            </a:r>
            <a:endParaRPr lang="en-US" dirty="0"/>
          </a:p>
        </p:txBody>
      </p:sp>
      <p:pic>
        <p:nvPicPr>
          <p:cNvPr id="18434" name="Picture 2" descr="http://www.dartmouth.edu/~cbbc/courses/bio4/bio4-lectures/images/mit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219200"/>
            <a:ext cx="4254500" cy="51054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19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6175" y="677863"/>
              <a:ext cx="1349375" cy="260350"/>
            </p14:xfrm>
          </p:contentPart>
        </mc:Choice>
        <mc:Fallback xmlns="">
          <p:pic>
            <p:nvPicPr>
              <p:cNvPr id="819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10334" y="614126"/>
                <a:ext cx="1381057" cy="387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19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5575" y="1646238"/>
              <a:ext cx="160338" cy="122237"/>
            </p14:xfrm>
          </p:contentPart>
        </mc:Choice>
        <mc:Fallback xmlns="">
          <p:pic>
            <p:nvPicPr>
              <p:cNvPr id="819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09721" y="1582415"/>
                <a:ext cx="192045" cy="249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19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63675" y="2087563"/>
              <a:ext cx="168275" cy="146050"/>
            </p14:xfrm>
          </p:contentPart>
        </mc:Choice>
        <mc:Fallback xmlns="">
          <p:pic>
            <p:nvPicPr>
              <p:cNvPr id="819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47820" y="2023891"/>
                <a:ext cx="199984" cy="273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19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1763" y="2582863"/>
              <a:ext cx="176212" cy="130175"/>
            </p14:xfrm>
          </p:contentPart>
        </mc:Choice>
        <mc:Fallback xmlns="">
          <p:pic>
            <p:nvPicPr>
              <p:cNvPr id="819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85908" y="2519573"/>
                <a:ext cx="207923" cy="257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19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39863" y="2987675"/>
              <a:ext cx="138112" cy="160338"/>
            </p14:xfrm>
          </p:contentPart>
        </mc:Choice>
        <mc:Fallback xmlns="">
          <p:pic>
            <p:nvPicPr>
              <p:cNvPr id="819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23678" y="2924260"/>
                <a:ext cx="170122" cy="28716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3656</TotalTime>
  <Words>731</Words>
  <Application>Microsoft Office PowerPoint</Application>
  <PresentationFormat>On-screen Show (4:3)</PresentationFormat>
  <Paragraphs>86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Chapter 10 – CELL GROWTH AND DIVISION</vt:lpstr>
      <vt:lpstr>As you grow bigger….</vt:lpstr>
      <vt:lpstr>When your cells die, how do they get replaced?  Is it important that they are identical to the cells that were damaged?</vt:lpstr>
      <vt:lpstr>Cell size…</vt:lpstr>
      <vt:lpstr>Cell Division…Body cells only, </vt:lpstr>
      <vt:lpstr>Asexual Reproduction</vt:lpstr>
      <vt:lpstr>These are cells from onion roots: </vt:lpstr>
      <vt:lpstr>2 stages of The Cell Cycle:</vt:lpstr>
      <vt:lpstr>Mitosis is in 4 stages: PMAT</vt:lpstr>
      <vt:lpstr>Interphase: Biggest part of a cells life – most cells are in this stage.</vt:lpstr>
      <vt:lpstr>Prophase:</vt:lpstr>
      <vt:lpstr>Metaphase: “Meta” means middle!</vt:lpstr>
      <vt:lpstr>Anaphase:</vt:lpstr>
      <vt:lpstr>Telophase:</vt:lpstr>
      <vt:lpstr>Cytokinesis: (After mitosis)</vt:lpstr>
      <vt:lpstr>Life span of human cells:</vt:lpstr>
      <vt:lpstr>PowerPoint Presentation</vt:lpstr>
      <vt:lpstr>What do you see?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 – CELL GROWTH AND DIVISION</dc:title>
  <dc:creator>tamara.pennington</dc:creator>
  <cp:lastModifiedBy>Tamara Pennington</cp:lastModifiedBy>
  <cp:revision>155</cp:revision>
  <dcterms:created xsi:type="dcterms:W3CDTF">2009-10-07T14:41:56Z</dcterms:created>
  <dcterms:modified xsi:type="dcterms:W3CDTF">2014-01-10T23:05:19Z</dcterms:modified>
</cp:coreProperties>
</file>