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432E9A-6A63-4E0F-898C-83D005F6368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9481A54-43C4-4273-92CB-7FBCB49D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2-3 Macromolecules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molecules that make “us” up!!</a:t>
            </a:r>
          </a:p>
          <a:p>
            <a:r>
              <a:rPr lang="en-US" dirty="0" smtClean="0"/>
              <a:t>Pennington</a:t>
            </a:r>
            <a:endParaRPr lang="en-US" dirty="0"/>
          </a:p>
        </p:txBody>
      </p:sp>
      <p:pic>
        <p:nvPicPr>
          <p:cNvPr id="29698" name="Picture 2" descr="http://www.ivy-rose.co.uk/HumanBody-Images/General-Biology/Eating_cIvyRose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5238750" cy="363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Monomers – small atoms that bond to form large molecules.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Polymer – contains many monomers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Carbon – special element for 2 reasons:</a:t>
            </a:r>
          </a:p>
          <a:p>
            <a:pPr lvl="1"/>
            <a:r>
              <a:rPr lang="en-US" sz="2000" dirty="0" smtClean="0"/>
              <a:t>4 valence electrons – so it bonds with 4 other atoms</a:t>
            </a:r>
          </a:p>
          <a:p>
            <a:pPr lvl="1"/>
            <a:r>
              <a:rPr lang="en-US" sz="2000" dirty="0" smtClean="0"/>
              <a:t>Carbon can bond to other carbons – single, </a:t>
            </a:r>
            <a:r>
              <a:rPr lang="en-US" sz="2000" dirty="0" smtClean="0"/>
              <a:t>double (C=C) </a:t>
            </a:r>
            <a:r>
              <a:rPr lang="en-US" sz="2000" dirty="0" smtClean="0"/>
              <a:t>triple </a:t>
            </a:r>
            <a:r>
              <a:rPr lang="en-US" sz="2000" dirty="0" smtClean="0"/>
              <a:t>bonds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r>
              <a:rPr lang="en-US" sz="2000" dirty="0" smtClean="0"/>
              <a:t>Organic means having Carbon, organic chemistry is the study of organic compounds</a:t>
            </a:r>
            <a:endParaRPr lang="en-US" sz="2000" dirty="0"/>
          </a:p>
        </p:txBody>
      </p:sp>
      <p:pic>
        <p:nvPicPr>
          <p:cNvPr id="27650" name="Picture 2" descr="http://mscjackson.great-teacher.net/GRAPHICS/organic%20chemistry/1a.Monom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438400"/>
            <a:ext cx="2752725" cy="1581151"/>
          </a:xfrm>
          <a:prstGeom prst="rect">
            <a:avLst/>
          </a:prstGeom>
          <a:noFill/>
        </p:spPr>
      </p:pic>
      <p:pic>
        <p:nvPicPr>
          <p:cNvPr id="27652" name="Picture 4" descr="http://bioap.wikispaces.com/file/view/carbon.gif/109470775/carb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21605"/>
            <a:ext cx="1522244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 :  4 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Carbohydrates – sugar, bread, pasta</a:t>
            </a:r>
          </a:p>
          <a:p>
            <a:endParaRPr lang="en-US" dirty="0"/>
          </a:p>
          <a:p>
            <a:r>
              <a:rPr lang="en-US" dirty="0" smtClean="0"/>
              <a:t>2.  Lipids – butter, oils, waxes</a:t>
            </a:r>
          </a:p>
          <a:p>
            <a:endParaRPr lang="en-US" dirty="0"/>
          </a:p>
          <a:p>
            <a:r>
              <a:rPr lang="en-US" dirty="0" smtClean="0"/>
              <a:t>3.  Proteins – peanut butter, meats</a:t>
            </a:r>
          </a:p>
          <a:p>
            <a:endParaRPr lang="en-US" dirty="0"/>
          </a:p>
          <a:p>
            <a:r>
              <a:rPr lang="en-US" dirty="0" smtClean="0"/>
              <a:t>4. Nucleic Acids - all</a:t>
            </a:r>
            <a:endParaRPr lang="en-US" dirty="0"/>
          </a:p>
        </p:txBody>
      </p:sp>
      <p:pic>
        <p:nvPicPr>
          <p:cNvPr id="26626" name="Picture 2" descr="http://www.themedguru.com/files/high-carb-f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362200"/>
            <a:ext cx="2381250" cy="1504951"/>
          </a:xfrm>
          <a:prstGeom prst="rect">
            <a:avLst/>
          </a:prstGeom>
          <a:noFill/>
        </p:spPr>
      </p:pic>
      <p:pic>
        <p:nvPicPr>
          <p:cNvPr id="26628" name="Picture 4" descr="http://www.gym-trainer.com/wp-content/uploads/2010/09/high-protein-foo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587240"/>
            <a:ext cx="2667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Carbs</a:t>
            </a:r>
            <a:r>
              <a:rPr lang="en-US" dirty="0" smtClean="0"/>
              <a:t> (made of C, H, 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 smtClean="0"/>
              <a:t>Our main energy source</a:t>
            </a:r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000" dirty="0" smtClean="0"/>
              <a:t>Monomers are simple sugars (ring shaped -</a:t>
            </a:r>
          </a:p>
          <a:p>
            <a:pPr marL="68580" indent="0">
              <a:buNone/>
            </a:pPr>
            <a:r>
              <a:rPr lang="en-US" sz="2000" dirty="0" smtClean="0"/>
              <a:t> glucose) called </a:t>
            </a:r>
            <a:r>
              <a:rPr lang="en-US" sz="2000" dirty="0" err="1" smtClean="0"/>
              <a:t>monosaccharides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There are 3 you need to know:</a:t>
            </a:r>
          </a:p>
          <a:p>
            <a:pPr marL="68580" indent="0">
              <a:buNone/>
            </a:pPr>
            <a:r>
              <a:rPr lang="en-US" sz="2000" dirty="0" smtClean="0"/>
              <a:t>a) Glucose   b) </a:t>
            </a:r>
            <a:r>
              <a:rPr lang="en-US" sz="2000" dirty="0" err="1" smtClean="0"/>
              <a:t>galactose</a:t>
            </a:r>
            <a:r>
              <a:rPr lang="en-US" sz="2000" dirty="0" smtClean="0"/>
              <a:t>  c) fructose</a:t>
            </a:r>
            <a:endParaRPr lang="en-US" sz="2000" dirty="0" smtClean="0"/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000" dirty="0" smtClean="0"/>
              <a:t>Polymers are big sugars (polysaccharides)</a:t>
            </a:r>
          </a:p>
          <a:p>
            <a:pPr>
              <a:buNone/>
            </a:pPr>
            <a:r>
              <a:rPr lang="en-US" sz="2000" dirty="0" smtClean="0"/>
              <a:t> like starch and glycogen = many rings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Starch – storage for plants</a:t>
            </a:r>
          </a:p>
          <a:p>
            <a:pPr>
              <a:buNone/>
            </a:pPr>
            <a:r>
              <a:rPr lang="en-US" sz="2000" dirty="0" smtClean="0"/>
              <a:t>Glycogen – storage for humans (liver)</a:t>
            </a:r>
            <a:endParaRPr lang="en-US" sz="2000" dirty="0"/>
          </a:p>
        </p:txBody>
      </p:sp>
      <p:pic>
        <p:nvPicPr>
          <p:cNvPr id="25602" name="Picture 2" descr="http://img.tfd.com/mgh/ceb/thumb/Structural-formula-for-x3b1-D-gluc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371600"/>
            <a:ext cx="2381250" cy="2085976"/>
          </a:xfrm>
          <a:prstGeom prst="rect">
            <a:avLst/>
          </a:prstGeom>
          <a:noFill/>
        </p:spPr>
      </p:pic>
      <p:pic>
        <p:nvPicPr>
          <p:cNvPr id="25604" name="Picture 4" descr="http://bioweb.wku.edu/courses/biol115/wyatt/biochem/Carbos/Carb_pol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10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 (aka fats)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Useful for stored energy, make cell membranes</a:t>
            </a:r>
            <a:r>
              <a:rPr lang="en-US" sz="2000" u="sng" dirty="0" smtClean="0"/>
              <a:t>. No polymers, but made of a glycerol and 3 fatty acids.</a:t>
            </a:r>
          </a:p>
          <a:p>
            <a:r>
              <a:rPr lang="en-US" sz="2000" dirty="0" smtClean="0"/>
              <a:t>2 kinds-</a:t>
            </a:r>
          </a:p>
          <a:p>
            <a:pPr lvl="1"/>
            <a:r>
              <a:rPr lang="en-US" sz="2000" dirty="0" smtClean="0"/>
              <a:t>#1)Saturated, all Carbons have H’s attached</a:t>
            </a:r>
          </a:p>
          <a:p>
            <a:pPr lvl="1"/>
            <a:r>
              <a:rPr lang="en-US" sz="2000" dirty="0" smtClean="0"/>
              <a:t>From animals (lard), solid at room temp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#2) Unsaturated, double bonds between C</a:t>
            </a:r>
          </a:p>
          <a:p>
            <a:pPr lvl="1"/>
            <a:r>
              <a:rPr lang="en-US" sz="2000" dirty="0" smtClean="0"/>
              <a:t>From plants (olive oil), liquid at room temp, healthier!</a:t>
            </a:r>
          </a:p>
          <a:p>
            <a:pPr lvl="1"/>
            <a:endParaRPr lang="en-US" dirty="0"/>
          </a:p>
        </p:txBody>
      </p:sp>
      <p:pic>
        <p:nvPicPr>
          <p:cNvPr id="24578" name="Picture 2" descr="http://www.odec.ca/projects/2004/thog4n0/public_html/fatyac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200400"/>
            <a:ext cx="2868533" cy="1857375"/>
          </a:xfrm>
          <a:prstGeom prst="rect">
            <a:avLst/>
          </a:prstGeom>
          <a:noFill/>
        </p:spPr>
      </p:pic>
      <p:pic>
        <p:nvPicPr>
          <p:cNvPr id="24580" name="Picture 4" descr="http://www.lilikoiwellness.com/wp-content/uploads/2009/09/butt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733800"/>
            <a:ext cx="1638300" cy="1626514"/>
          </a:xfrm>
          <a:prstGeom prst="rect">
            <a:avLst/>
          </a:prstGeom>
          <a:noFill/>
        </p:spPr>
      </p:pic>
      <p:pic>
        <p:nvPicPr>
          <p:cNvPr id="24582" name="Picture 6" descr="http://www.liquidvitaminsleader.com/superfoods/wp-content/uploads/2011/02/olive-oil-bottl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181600"/>
            <a:ext cx="1598044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Make the muscle and structure of your body</a:t>
            </a:r>
          </a:p>
          <a:p>
            <a:endParaRPr lang="en-US" sz="2000" dirty="0" smtClean="0"/>
          </a:p>
          <a:p>
            <a:r>
              <a:rPr lang="en-US" sz="2000" dirty="0" smtClean="0"/>
              <a:t>Monomers are </a:t>
            </a:r>
            <a:r>
              <a:rPr lang="en-US" sz="2000" dirty="0" smtClean="0">
                <a:solidFill>
                  <a:srgbClr val="FF0000"/>
                </a:solidFill>
              </a:rPr>
              <a:t>amino acids (20)</a:t>
            </a:r>
          </a:p>
          <a:p>
            <a:endParaRPr lang="en-US" sz="2000" dirty="0" smtClean="0"/>
          </a:p>
          <a:p>
            <a:r>
              <a:rPr lang="en-US" sz="2000" dirty="0" smtClean="0"/>
              <a:t>One end always has – NH2, the other – COOH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All enzymes and immune system components are proteins!</a:t>
            </a:r>
          </a:p>
          <a:p>
            <a:endParaRPr lang="en-US" sz="2000" dirty="0" smtClean="0"/>
          </a:p>
          <a:p>
            <a:r>
              <a:rPr lang="en-US" sz="2000" dirty="0" smtClean="0"/>
              <a:t>Proteins fold into specific 3D shapes to perform their function.  pH, temperature, salinity can affect this folding and break them down.</a:t>
            </a:r>
            <a:endParaRPr lang="en-US" sz="2000" dirty="0"/>
          </a:p>
        </p:txBody>
      </p:sp>
      <p:pic>
        <p:nvPicPr>
          <p:cNvPr id="23554" name="Picture 2" descr="http://www.human-body-facts.com/images/human-body-muscle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90600"/>
            <a:ext cx="1314629" cy="1447800"/>
          </a:xfrm>
          <a:prstGeom prst="rect">
            <a:avLst/>
          </a:prstGeom>
          <a:noFill/>
        </p:spPr>
      </p:pic>
      <p:pic>
        <p:nvPicPr>
          <p:cNvPr id="23556" name="Picture 4" descr="http://lectures.molgen.mpg.de/ProteinStructure/Levels/quaterna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743200"/>
            <a:ext cx="2343220" cy="2028826"/>
          </a:xfrm>
          <a:prstGeom prst="rect">
            <a:avLst/>
          </a:prstGeom>
          <a:noFill/>
        </p:spPr>
      </p:pic>
      <p:pic>
        <p:nvPicPr>
          <p:cNvPr id="23558" name="Picture 6" descr="http://www.ucl.ac.uk/~sjjgsca/AminoAcid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581400"/>
            <a:ext cx="1752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Nucleic Acids:2 kinds= RNA and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Monomers are</a:t>
            </a:r>
            <a:r>
              <a:rPr lang="en-US" sz="2000" dirty="0" smtClean="0">
                <a:solidFill>
                  <a:srgbClr val="FF0000"/>
                </a:solidFill>
              </a:rPr>
              <a:t> nucleotides </a:t>
            </a:r>
            <a:r>
              <a:rPr lang="en-US" sz="2000" dirty="0" smtClean="0"/>
              <a:t>which have 3 parts:</a:t>
            </a:r>
          </a:p>
          <a:p>
            <a:pPr lvl="1"/>
            <a:r>
              <a:rPr lang="en-US" sz="2000" dirty="0" smtClean="0"/>
              <a:t>1) 5 carbon sugar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2) phosphate group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3) nitrogenous base – 4 of them represented by A,T, C and G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They store and transmit genetic information.</a:t>
            </a:r>
            <a:endParaRPr lang="en-US" sz="2000" dirty="0"/>
          </a:p>
        </p:txBody>
      </p:sp>
      <p:pic>
        <p:nvPicPr>
          <p:cNvPr id="13314" name="Picture 2" descr="http://www.biology.iupui.edu/biocourses/N100/images/3nucleoti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86000"/>
            <a:ext cx="1905000" cy="1233921"/>
          </a:xfrm>
          <a:prstGeom prst="rect">
            <a:avLst/>
          </a:prstGeom>
          <a:noFill/>
        </p:spPr>
      </p:pic>
      <p:pic>
        <p:nvPicPr>
          <p:cNvPr id="13316" name="Picture 4" descr="http://1.bp.blogspot.com/_mZuHgMrCL8U/TKVre8gnRpI/AAAAAAAAAA4/tpRcfyhtkzs/s1600/ATC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114800"/>
            <a:ext cx="2301090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148</TotalTime>
  <Words>363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2-3 Macromolecules</vt:lpstr>
      <vt:lpstr>Basic ideas</vt:lpstr>
      <vt:lpstr>Macromolecules :  4 kinds</vt:lpstr>
      <vt:lpstr>Carbs (made of C, H, O)</vt:lpstr>
      <vt:lpstr>Lipids (aka fats)</vt:lpstr>
      <vt:lpstr>Proteins:  </vt:lpstr>
      <vt:lpstr>Nucleic Acids:2 kinds= RNA and DNA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2-3 Macromolecules</dc:title>
  <dc:creator>tamara.pennington</dc:creator>
  <cp:lastModifiedBy>tamara.pennington</cp:lastModifiedBy>
  <cp:revision>8</cp:revision>
  <dcterms:created xsi:type="dcterms:W3CDTF">2011-08-30T16:08:04Z</dcterms:created>
  <dcterms:modified xsi:type="dcterms:W3CDTF">2012-08-27T13:33:54Z</dcterms:modified>
</cp:coreProperties>
</file>