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A422-35D7-4981-BC7A-34B3D612E332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0316-6B3A-49BA-AFBF-372576C0B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0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A422-35D7-4981-BC7A-34B3D612E332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0316-6B3A-49BA-AFBF-372576C0B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88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A422-35D7-4981-BC7A-34B3D612E332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0316-6B3A-49BA-AFBF-372576C0B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62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A422-35D7-4981-BC7A-34B3D612E332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0316-6B3A-49BA-AFBF-372576C0B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21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A422-35D7-4981-BC7A-34B3D612E332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0316-6B3A-49BA-AFBF-372576C0B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4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A422-35D7-4981-BC7A-34B3D612E332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0316-6B3A-49BA-AFBF-372576C0B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90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A422-35D7-4981-BC7A-34B3D612E332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0316-6B3A-49BA-AFBF-372576C0B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6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A422-35D7-4981-BC7A-34B3D612E332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0316-6B3A-49BA-AFBF-372576C0B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4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A422-35D7-4981-BC7A-34B3D612E332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0316-6B3A-49BA-AFBF-372576C0B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12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A422-35D7-4981-BC7A-34B3D612E332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0316-6B3A-49BA-AFBF-372576C0B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6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A422-35D7-4981-BC7A-34B3D612E332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0316-6B3A-49BA-AFBF-372576C0B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50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7A422-35D7-4981-BC7A-34B3D612E332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90316-6B3A-49BA-AFBF-372576C0BA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4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BwtxdI1zv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762000"/>
            <a:ext cx="8229600" cy="80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Prokaryotic (Bacterial) Gene Regulation</a:t>
            </a:r>
            <a:endParaRPr lang="en-US" b="1" dirty="0">
              <a:solidFill>
                <a:srgbClr val="00B05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52400" y="1600200"/>
            <a:ext cx="8534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controlled by DNA-binding proteins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regulate genes by controlling transcription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</a:rPr>
              <a:t>s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ome proteins switch genes on – make protein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charset="0"/>
                <a:cs typeface="Arial" charset="0"/>
              </a:rPr>
              <a:t>s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ome proteins switch genes off – no proteins</a:t>
            </a:r>
            <a:endParaRPr lang="en-US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4038600"/>
            <a:ext cx="3289300" cy="2463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962400"/>
            <a:ext cx="3860800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98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08038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Operons – Prokaryotes ONLY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52400" y="1600200"/>
            <a:ext cx="8534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a group of genes that are regulated together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genes in an operon have related functions </a:t>
            </a:r>
            <a:endParaRPr lang="en-US" dirty="0">
              <a:latin typeface="Arial" charset="0"/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429000"/>
            <a:ext cx="4648200" cy="260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60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0803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Lac</a:t>
            </a:r>
            <a:r>
              <a:rPr lang="en-US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 Operon- A specific example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57200" y="1600200"/>
            <a:ext cx="8229600" cy="2262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contains three genes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latin typeface="Arial" charset="0"/>
                <a:cs typeface="Arial" charset="0"/>
              </a:rPr>
              <a:t>c</a:t>
            </a:r>
            <a:r>
              <a:rPr lang="en-US" dirty="0" smtClean="0">
                <a:latin typeface="Arial" charset="0"/>
                <a:cs typeface="Arial" charset="0"/>
              </a:rPr>
              <a:t>ontains two regulatory regions</a:t>
            </a:r>
          </a:p>
          <a:p>
            <a:pPr lvl="2"/>
            <a:r>
              <a:rPr lang="en-US" dirty="0" smtClean="0">
                <a:latin typeface="Arial" charset="0"/>
                <a:cs typeface="Arial" charset="0"/>
              </a:rPr>
              <a:t>Promoter – to start binding</a:t>
            </a:r>
          </a:p>
          <a:p>
            <a:pPr lvl="2"/>
            <a:r>
              <a:rPr lang="en-US" dirty="0" smtClean="0">
                <a:latin typeface="Arial" charset="0"/>
                <a:cs typeface="Arial" charset="0"/>
              </a:rPr>
              <a:t>Operator – site that can be opened or closed</a:t>
            </a:r>
          </a:p>
          <a:p>
            <a:pPr marL="914400" lvl="2" indent="0">
              <a:buNone/>
            </a:pPr>
            <a:endParaRPr lang="en-US" dirty="0" smtClean="0">
              <a:latin typeface="Arial" charset="0"/>
              <a:cs typeface="Arial" charset="0"/>
            </a:endParaRPr>
          </a:p>
          <a:p>
            <a:pPr marL="457200" lvl="1" indent="0">
              <a:buNone/>
            </a:pPr>
            <a:endParaRPr lang="en-US" dirty="0" smtClean="0">
              <a:latin typeface="Arial" charset="0"/>
              <a:cs typeface="Arial" charset="0"/>
            </a:endParaRPr>
          </a:p>
        </p:txBody>
      </p:sp>
      <p:pic>
        <p:nvPicPr>
          <p:cNvPr id="6" name="Picture 2" descr="C:\Users\Alex\Desktop\art\BIO10NAE_04_13_05_005_LRIM_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67200"/>
            <a:ext cx="9144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970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lex\Desktop\art\BIO10NAE_04_13_05_005_LRIM_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57215"/>
            <a:ext cx="9144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4925" y="533400"/>
            <a:ext cx="8229600" cy="808038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If Lactose Is Not Present…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454925" y="1371600"/>
            <a:ext cx="8229600" cy="22629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itchFamily="34" charset="0"/>
              <a:buChar char="•"/>
            </a:pPr>
            <a:r>
              <a:rPr lang="en-US" i="1" dirty="0" smtClean="0">
                <a:latin typeface="Arial" charset="0"/>
                <a:cs typeface="Arial" charset="0"/>
              </a:rPr>
              <a:t>lac </a:t>
            </a:r>
            <a:r>
              <a:rPr lang="en-US" dirty="0" smtClean="0">
                <a:latin typeface="Arial" charset="0"/>
                <a:cs typeface="Arial" charset="0"/>
              </a:rPr>
              <a:t>repressor binds to the operator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latin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cs typeface="Arial" charset="0"/>
              </a:rPr>
              <a:t>witches the </a:t>
            </a:r>
            <a:r>
              <a:rPr lang="en-US" i="1" dirty="0" smtClean="0">
                <a:latin typeface="Arial" charset="0"/>
                <a:cs typeface="Arial" charset="0"/>
              </a:rPr>
              <a:t>lac</a:t>
            </a:r>
            <a:r>
              <a:rPr lang="en-US" dirty="0" smtClean="0">
                <a:latin typeface="Arial" charset="0"/>
                <a:cs typeface="Arial" charset="0"/>
              </a:rPr>
              <a:t> operon off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latin typeface="Arial" charset="0"/>
                <a:cs typeface="Arial" charset="0"/>
              </a:rPr>
              <a:t>b</a:t>
            </a:r>
            <a:r>
              <a:rPr lang="en-US" dirty="0" smtClean="0">
                <a:latin typeface="Arial" charset="0"/>
                <a:cs typeface="Arial" charset="0"/>
              </a:rPr>
              <a:t>locks transcription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Why waste energy to make protein if there is no sugar to break down??</a:t>
            </a:r>
          </a:p>
          <a:p>
            <a:pPr marL="457200" lvl="1" indent="0">
              <a:buNone/>
            </a:pPr>
            <a:endParaRPr lang="en-US" dirty="0" smtClean="0">
              <a:latin typeface="Arial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3808362"/>
            <a:ext cx="1756941" cy="1954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3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lex\Desktop\art\BIO10NAE_04_13_05_005_LRIM_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67200"/>
            <a:ext cx="9144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08038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If Lactose is present…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457200" y="1600201"/>
            <a:ext cx="82296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lactose binds to the </a:t>
            </a:r>
            <a:r>
              <a:rPr lang="en-US" i="1" dirty="0" err="1" smtClean="0">
                <a:latin typeface="Arial" charset="0"/>
                <a:cs typeface="Arial" charset="0"/>
              </a:rPr>
              <a:t>lac</a:t>
            </a:r>
            <a:r>
              <a:rPr lang="en-US" dirty="0" smtClean="0">
                <a:latin typeface="Arial" charset="0"/>
                <a:cs typeface="Arial" charset="0"/>
              </a:rPr>
              <a:t> repressor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charset="0"/>
                <a:cs typeface="Arial" charset="0"/>
              </a:rPr>
              <a:t>repressor falls off the operator RNA polymerase can now fit! 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>
                <a:latin typeface="Arial" charset="0"/>
                <a:cs typeface="Arial" charset="0"/>
              </a:rPr>
              <a:t>l</a:t>
            </a:r>
            <a:r>
              <a:rPr lang="en-US" i="1" dirty="0" smtClean="0">
                <a:latin typeface="Arial" charset="0"/>
                <a:cs typeface="Arial" charset="0"/>
              </a:rPr>
              <a:t>ac</a:t>
            </a:r>
            <a:r>
              <a:rPr lang="en-US" dirty="0" smtClean="0">
                <a:latin typeface="Arial" charset="0"/>
                <a:cs typeface="Arial" charset="0"/>
              </a:rPr>
              <a:t> operon switches 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>
                <a:latin typeface="Arial" charset="0"/>
                <a:cs typeface="Arial" charset="0"/>
              </a:rPr>
              <a:t>t</a:t>
            </a:r>
            <a:r>
              <a:rPr lang="en-US" dirty="0" smtClean="0">
                <a:latin typeface="Arial" charset="0"/>
                <a:cs typeface="Arial" charset="0"/>
              </a:rPr>
              <a:t>ranscription begins</a:t>
            </a:r>
          </a:p>
          <a:p>
            <a:pPr marL="457200" lvl="1" indent="0">
              <a:buNone/>
            </a:pPr>
            <a:endParaRPr lang="en-US" dirty="0" smtClean="0">
              <a:latin typeface="Arial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2582186"/>
            <a:ext cx="1752600" cy="166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13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Eukaryotic Gene Regulation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</a:t>
            </a:r>
            <a:r>
              <a:rPr lang="en-US" dirty="0" smtClean="0"/>
              <a:t>enes are controlled individually</a:t>
            </a:r>
          </a:p>
          <a:p>
            <a:r>
              <a:rPr lang="en-US" dirty="0" smtClean="0"/>
              <a:t>involves  more complex regulatory sequences than prokaryotes</a:t>
            </a:r>
            <a:endParaRPr lang="en-US" dirty="0"/>
          </a:p>
        </p:txBody>
      </p:sp>
      <p:pic>
        <p:nvPicPr>
          <p:cNvPr id="4" name="Picture 2" descr="C:\Users\Alex\Desktop\art\BIO10NAE_04_13_05_005_LRIM_0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3962400"/>
            <a:ext cx="914241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677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accent2"/>
                </a:solidFill>
              </a:rPr>
              <a:t>Transcription Factors – Control gene expression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504" y="1298812"/>
            <a:ext cx="8229600" cy="3276600"/>
          </a:xfrm>
        </p:spPr>
        <p:txBody>
          <a:bodyPr/>
          <a:lstStyle/>
          <a:p>
            <a:r>
              <a:rPr lang="en-US" dirty="0" smtClean="0"/>
              <a:t>DNA binding proteins</a:t>
            </a:r>
          </a:p>
          <a:p>
            <a:r>
              <a:rPr lang="en-US" dirty="0"/>
              <a:t>c</a:t>
            </a:r>
            <a:r>
              <a:rPr lang="en-US" dirty="0" smtClean="0"/>
              <a:t>ontrol the expression of genes</a:t>
            </a:r>
          </a:p>
          <a:p>
            <a:r>
              <a:rPr lang="en-US" dirty="0" smtClean="0"/>
              <a:t>some enhance transcription</a:t>
            </a:r>
          </a:p>
          <a:p>
            <a:r>
              <a:rPr lang="en-US" dirty="0"/>
              <a:t>s</a:t>
            </a:r>
            <a:r>
              <a:rPr lang="en-US" dirty="0" smtClean="0"/>
              <a:t>ome attract RNA polymerase</a:t>
            </a:r>
          </a:p>
          <a:p>
            <a:r>
              <a:rPr lang="en-US" dirty="0"/>
              <a:t>s</a:t>
            </a:r>
            <a:r>
              <a:rPr lang="en-US" dirty="0" smtClean="0"/>
              <a:t>ome block access to genes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Users\Alex\Desktop\art\BIO10NAE_04_13_05_005_LRIM_0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8" y="4572000"/>
            <a:ext cx="914241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4550" y="2590800"/>
            <a:ext cx="321945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85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this in animation!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</a:t>
            </a:r>
            <a:r>
              <a:rPr lang="en-US" smtClean="0">
                <a:hlinkClick r:id="rId2"/>
              </a:rPr>
              <a:t>www.youtube.com/watch?v=oBwtxdI1zvk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93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186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Operons – Prokaryotes ONLY</vt:lpstr>
      <vt:lpstr>Lac Operon- A specific example</vt:lpstr>
      <vt:lpstr>If Lactose Is Not Present…</vt:lpstr>
      <vt:lpstr>If Lactose is present…</vt:lpstr>
      <vt:lpstr>Eukaryotic Gene Regulation</vt:lpstr>
      <vt:lpstr>Transcription Factors – Control gene expression</vt:lpstr>
      <vt:lpstr>Watch this in animation!</vt:lpstr>
    </vt:vector>
  </TitlesOfParts>
  <Company>Weld Re4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kris.simmons</dc:creator>
  <cp:lastModifiedBy>tamara.pennington</cp:lastModifiedBy>
  <cp:revision>15</cp:revision>
  <dcterms:created xsi:type="dcterms:W3CDTF">2013-01-31T02:08:12Z</dcterms:created>
  <dcterms:modified xsi:type="dcterms:W3CDTF">2013-02-04T15:56:32Z</dcterms:modified>
</cp:coreProperties>
</file>