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3" r:id="rId5"/>
    <p:sldId id="259" r:id="rId6"/>
    <p:sldId id="262" r:id="rId7"/>
    <p:sldId id="260" r:id="rId8"/>
    <p:sldId id="261" r:id="rId9"/>
    <p:sldId id="25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1-30T18:03:20.0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0,'39'0,"60"19,20 1,20-20,39 0,-20 0,40 20,-39-20,-40 0,-1 0,-58 0,-60 0,20 0</inkml:trace>
  <inkml:trace contextRef="#ctx0" brushRef="#br0" timeOffset="1016">356 374,'40'0,"39"0,0 0,0 0,40 0,-40 0,1 0,-1 0,-40 0,1 0,-20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1-30T18:03:38.0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0,'0'0,"39"0,1 0,39 0,0 0,39 0,-19 0,-20 0,-19 0,-21 0,-19 0,-20 0,20 0,19 0,-19 0,0 0,0 0,-20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DAA4-D237-4DF3-B904-382828842A3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0E6E-7585-4C55-8BE9-F32A7FDF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hyperlink" Target="http://www.hhmi.org/biointeractive/dna/DNAi_sicklecel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7" Type="http://schemas.openxmlformats.org/officeDocument/2006/relationships/image" Target="../media/image1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5.emf"/><Relationship Id="rId10" Type="http://schemas.openxmlformats.org/officeDocument/2006/relationships/image" Target="../media/image18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13-3 Mutations</a:t>
            </a:r>
            <a:br>
              <a:rPr lang="en-US" dirty="0" smtClean="0"/>
            </a:br>
            <a:r>
              <a:rPr lang="en-US" dirty="0" smtClean="0"/>
              <a:t>Can be good, bad or nothing!!</a:t>
            </a:r>
            <a:endParaRPr lang="en-US" dirty="0"/>
          </a:p>
        </p:txBody>
      </p:sp>
      <p:pic>
        <p:nvPicPr>
          <p:cNvPr id="3074" name="Picture 2" descr="http://t2.gstatic.com/images?q=tbn:5PY-KvRoQmVt0M:http://www.spectacular-planet.com/images/pygmy-seahorse-1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3048000" cy="2838696"/>
          </a:xfrm>
          <a:prstGeom prst="rect">
            <a:avLst/>
          </a:prstGeom>
          <a:noFill/>
        </p:spPr>
      </p:pic>
      <p:pic>
        <p:nvPicPr>
          <p:cNvPr id="3076" name="Picture 4" descr="http://news.sky.com/sky-news/content/StaticFile/jpg/2006/Aug/Week3/1438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004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9144000" cy="2925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My dog’s name is Oatmeal, he will run you down and lick your face.</a:t>
            </a:r>
          </a:p>
          <a:p>
            <a:r>
              <a:rPr lang="en-US" sz="2400" dirty="0" smtClean="0"/>
              <a:t>My dog’s name is </a:t>
            </a:r>
            <a:r>
              <a:rPr lang="en-US" sz="2400" dirty="0" err="1" smtClean="0"/>
              <a:t>Oatmeel</a:t>
            </a:r>
            <a:r>
              <a:rPr lang="en-US" sz="2400" dirty="0" smtClean="0"/>
              <a:t>, he will run you down and lick your face.</a:t>
            </a:r>
          </a:p>
          <a:p>
            <a:r>
              <a:rPr lang="en-US" sz="2400" dirty="0" smtClean="0"/>
              <a:t>My dog’s name is Oatmeal, he will run you down and kick your face.</a:t>
            </a:r>
          </a:p>
          <a:p>
            <a:r>
              <a:rPr lang="en-US" sz="2400" dirty="0" smtClean="0"/>
              <a:t>My dog’s name is Oatmeal, he will gun you down and kick your face.</a:t>
            </a:r>
          </a:p>
          <a:p>
            <a:r>
              <a:rPr lang="en-US" sz="2400" dirty="0" smtClean="0"/>
              <a:t>My dog’s name is Oatmeal, he will run you down </a:t>
            </a:r>
            <a:r>
              <a:rPr lang="en-US" sz="2400" dirty="0" err="1" smtClean="0"/>
              <a:t>zan</a:t>
            </a:r>
            <a:r>
              <a:rPr lang="en-US" sz="2400" dirty="0" smtClean="0"/>
              <a:t> </a:t>
            </a:r>
            <a:r>
              <a:rPr lang="en-US" sz="2400" dirty="0" err="1" smtClean="0"/>
              <a:t>dkic</a:t>
            </a:r>
            <a:r>
              <a:rPr lang="en-US" sz="2400" dirty="0" smtClean="0"/>
              <a:t> </a:t>
            </a:r>
            <a:r>
              <a:rPr lang="en-US" sz="2400" dirty="0" err="1" smtClean="0"/>
              <a:t>kyou</a:t>
            </a:r>
            <a:r>
              <a:rPr lang="en-US" sz="2400" dirty="0" smtClean="0"/>
              <a:t> </a:t>
            </a:r>
            <a:r>
              <a:rPr lang="en-US" sz="2400" dirty="0" err="1" smtClean="0"/>
              <a:t>rface</a:t>
            </a:r>
            <a:r>
              <a:rPr lang="en-US" sz="2400" dirty="0" smtClean="0"/>
              <a:t>.  </a:t>
            </a:r>
          </a:p>
          <a:p>
            <a:r>
              <a:rPr lang="en-US" sz="2400" dirty="0" smtClean="0"/>
              <a:t>My dog’s name is </a:t>
            </a:r>
            <a:r>
              <a:rPr lang="en-US" sz="2400" dirty="0" err="1" smtClean="0"/>
              <a:t>Oatmel,h</a:t>
            </a:r>
            <a:r>
              <a:rPr lang="en-US" sz="2400" dirty="0" smtClean="0"/>
              <a:t> </a:t>
            </a:r>
            <a:r>
              <a:rPr lang="en-US" sz="2400" dirty="0" err="1" smtClean="0"/>
              <a:t>ew</a:t>
            </a:r>
            <a:r>
              <a:rPr lang="en-US" sz="2400" dirty="0" smtClean="0"/>
              <a:t> </a:t>
            </a:r>
            <a:r>
              <a:rPr lang="en-US" sz="2400" dirty="0" err="1" smtClean="0"/>
              <a:t>illr</a:t>
            </a:r>
            <a:r>
              <a:rPr lang="en-US" sz="2400" dirty="0" smtClean="0"/>
              <a:t> </a:t>
            </a:r>
            <a:r>
              <a:rPr lang="en-US" sz="2400" dirty="0" err="1" smtClean="0"/>
              <a:t>uny</a:t>
            </a:r>
            <a:r>
              <a:rPr lang="en-US" sz="2400" dirty="0" smtClean="0"/>
              <a:t> </a:t>
            </a:r>
            <a:r>
              <a:rPr lang="en-US" sz="2400" dirty="0" err="1" smtClean="0"/>
              <a:t>oud</a:t>
            </a:r>
            <a:r>
              <a:rPr lang="en-US" sz="2400" dirty="0" smtClean="0"/>
              <a:t> </a:t>
            </a:r>
            <a:r>
              <a:rPr lang="en-US" sz="2400" dirty="0" err="1" smtClean="0"/>
              <a:t>owna</a:t>
            </a:r>
            <a:r>
              <a:rPr lang="en-US" sz="2400" dirty="0" smtClean="0"/>
              <a:t> </a:t>
            </a:r>
            <a:r>
              <a:rPr lang="en-US" sz="2400" dirty="0" err="1" smtClean="0"/>
              <a:t>ndl</a:t>
            </a:r>
            <a:r>
              <a:rPr lang="en-US" sz="2400" dirty="0" smtClean="0"/>
              <a:t> icky </a:t>
            </a:r>
            <a:r>
              <a:rPr lang="en-US" sz="2400" dirty="0" err="1" smtClean="0"/>
              <a:t>ourf</a:t>
            </a:r>
            <a:r>
              <a:rPr lang="en-US" sz="2400" dirty="0" smtClean="0"/>
              <a:t> ace.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600200" y="99060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Oatmeal Mutations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286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mutation?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6" y="1600200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mutation?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is Latin for “to change”.</a:t>
            </a:r>
          </a:p>
          <a:p>
            <a:r>
              <a:rPr lang="en-US" dirty="0" smtClean="0"/>
              <a:t>There are 2 types:</a:t>
            </a:r>
          </a:p>
          <a:p>
            <a:pPr lvl="1"/>
            <a:r>
              <a:rPr lang="en-US" dirty="0" smtClean="0"/>
              <a:t>1) </a:t>
            </a:r>
            <a:r>
              <a:rPr lang="en-US" dirty="0" smtClean="0">
                <a:solidFill>
                  <a:srgbClr val="00B050"/>
                </a:solidFill>
              </a:rPr>
              <a:t>Single gene changes</a:t>
            </a:r>
          </a:p>
          <a:p>
            <a:pPr lvl="1"/>
            <a:r>
              <a:rPr lang="en-US" dirty="0" smtClean="0"/>
              <a:t>2) </a:t>
            </a:r>
            <a:r>
              <a:rPr lang="en-US" dirty="0" smtClean="0">
                <a:solidFill>
                  <a:srgbClr val="FF0000"/>
                </a:solidFill>
              </a:rPr>
              <a:t>Entire chromosome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 changes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staff.jccc.net/pdecell/evolution/mutations/mutyp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036" y="2133600"/>
            <a:ext cx="412914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4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chromosome mutations: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types:  These cause disorders which we will </a:t>
            </a:r>
            <a:r>
              <a:rPr lang="en-US" dirty="0" smtClean="0"/>
              <a:t>study </a:t>
            </a:r>
            <a:r>
              <a:rPr lang="en-US" dirty="0" smtClean="0"/>
              <a:t>soon!</a:t>
            </a:r>
            <a:endParaRPr lang="en-US" dirty="0"/>
          </a:p>
        </p:txBody>
      </p:sp>
      <p:pic>
        <p:nvPicPr>
          <p:cNvPr id="21506" name="Picture 2" descr="http://www.goldiesroom.org/Multimedia/Bio_Images/19%20Applied%20Genetics/05%20Chromosome%20Mut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5467350" cy="3521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Mutations – changes in 1 or a few nucleotides.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smtClean="0">
                <a:solidFill>
                  <a:srgbClr val="FF0000"/>
                </a:solidFill>
              </a:rPr>
              <a:t>Substitutions</a:t>
            </a:r>
            <a:r>
              <a:rPr lang="en-US" dirty="0" smtClean="0"/>
              <a:t> – change in one base</a:t>
            </a:r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Insertions/Deletions</a:t>
            </a:r>
            <a:r>
              <a:rPr lang="en-US" dirty="0" smtClean="0"/>
              <a:t>- One base in inserted in or deleted.  Can cause the whole mRNA frame to shift so are called </a:t>
            </a:r>
            <a:r>
              <a:rPr lang="en-US" dirty="0" err="1" smtClean="0"/>
              <a:t>frameshift</a:t>
            </a:r>
            <a:r>
              <a:rPr lang="en-US" dirty="0" smtClean="0"/>
              <a:t> mutations.</a:t>
            </a:r>
            <a:endParaRPr lang="en-US" dirty="0"/>
          </a:p>
        </p:txBody>
      </p:sp>
      <p:pic>
        <p:nvPicPr>
          <p:cNvPr id="16386" name="Picture 2" descr="http://www.intelihealth.com/i/P/PointMutationG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43400"/>
            <a:ext cx="2914650" cy="2247901"/>
          </a:xfrm>
          <a:prstGeom prst="rect">
            <a:avLst/>
          </a:prstGeom>
          <a:noFill/>
        </p:spPr>
      </p:pic>
      <p:pic>
        <p:nvPicPr>
          <p:cNvPr id="16388" name="Picture 4" descr="http://www.daftblogger.com/wp-content/uploads/2011/08/frameshift-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24274"/>
            <a:ext cx="3333750" cy="313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Silent</a:t>
            </a:r>
            <a:r>
              <a:rPr lang="en-US" dirty="0" smtClean="0"/>
              <a:t> – the mutation does not result in an amino acid change.</a:t>
            </a:r>
          </a:p>
          <a:p>
            <a:r>
              <a:rPr lang="en-US" dirty="0" smtClean="0"/>
              <a:t>2.  </a:t>
            </a:r>
            <a:r>
              <a:rPr lang="en-US" dirty="0" err="1" smtClean="0">
                <a:solidFill>
                  <a:srgbClr val="00B050"/>
                </a:solidFill>
              </a:rPr>
              <a:t>Missense</a:t>
            </a:r>
            <a:r>
              <a:rPr lang="en-US" dirty="0" smtClean="0"/>
              <a:t> – One amino acid in the chain is changed into a different amino acid.</a:t>
            </a:r>
          </a:p>
          <a:p>
            <a:r>
              <a:rPr lang="en-US" dirty="0" smtClean="0"/>
              <a:t>3.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Nonsense</a:t>
            </a:r>
            <a:r>
              <a:rPr lang="en-US" dirty="0" smtClean="0"/>
              <a:t> – a mutation that causes </a:t>
            </a:r>
            <a:r>
              <a:rPr lang="en-US" dirty="0" smtClean="0">
                <a:solidFill>
                  <a:srgbClr val="FF0000"/>
                </a:solidFill>
              </a:rPr>
              <a:t>a stop </a:t>
            </a:r>
            <a:r>
              <a:rPr lang="en-US" dirty="0" err="1" smtClean="0">
                <a:solidFill>
                  <a:srgbClr val="FF0000"/>
                </a:solidFill>
              </a:rPr>
              <a:t>codon</a:t>
            </a:r>
            <a:r>
              <a:rPr lang="en-US" dirty="0" smtClean="0"/>
              <a:t> to be coded for instead of the normal amino acid.  Supposedly most mutations are harmless!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HarmfulMutations</a:t>
            </a:r>
            <a:r>
              <a:rPr lang="en-US" smtClean="0"/>
              <a:t/>
            </a:r>
            <a:br>
              <a:rPr lang="en-US" smtClean="0"/>
            </a:br>
            <a:r>
              <a:rPr lang="en-US" sz="1200" smtClean="0">
                <a:hlinkClick r:id="rId2"/>
              </a:rPr>
              <a:t>http</a:t>
            </a:r>
            <a:r>
              <a:rPr lang="en-US" sz="1200">
                <a:hlinkClick r:id="rId2"/>
              </a:rPr>
              <a:t>://</a:t>
            </a:r>
            <a:r>
              <a:rPr lang="en-US" sz="1600" smtClean="0">
                <a:hlinkClick r:id="rId2"/>
              </a:rPr>
              <a:t>www.hhmi.org/biointeractive/dna/DNAi_sicklecell.html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mutations alter cells and they become cancerous.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Sickle cell </a:t>
            </a:r>
            <a:r>
              <a:rPr lang="en-US" dirty="0" smtClean="0"/>
              <a:t>is caused by a mutation in hemoglobin formation</a:t>
            </a:r>
            <a:endParaRPr lang="en-US" dirty="0"/>
          </a:p>
        </p:txBody>
      </p:sp>
      <p:pic>
        <p:nvPicPr>
          <p:cNvPr id="17410" name="Picture 2" descr="http://www.diseaseeducation.com/images/Cancer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059680"/>
            <a:ext cx="2819399" cy="1600201"/>
          </a:xfrm>
          <a:prstGeom prst="rect">
            <a:avLst/>
          </a:prstGeom>
          <a:noFill/>
        </p:spPr>
      </p:pic>
      <p:pic>
        <p:nvPicPr>
          <p:cNvPr id="17414" name="Picture 6" descr="http://www.freeinfosociety.com/media/images/1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95600"/>
            <a:ext cx="2809766" cy="2213564"/>
          </a:xfrm>
          <a:prstGeom prst="rect">
            <a:avLst/>
          </a:prstGeom>
          <a:noFill/>
        </p:spPr>
      </p:pic>
      <p:pic>
        <p:nvPicPr>
          <p:cNvPr id="17416" name="Picture 8" descr="https://www.childrensmemorial.org/depts/cancer/images/sicklecell.illustration.l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800600"/>
            <a:ext cx="1809750" cy="1714500"/>
          </a:xfrm>
          <a:prstGeom prst="rect">
            <a:avLst/>
          </a:prstGeom>
          <a:noFill/>
        </p:spPr>
      </p:pic>
      <p:pic>
        <p:nvPicPr>
          <p:cNvPr id="17418" name="Picture 10" descr="http://library.med.utah.edu/WebPath/jpeg5/HEME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200400"/>
            <a:ext cx="2356658" cy="1543050"/>
          </a:xfrm>
          <a:prstGeom prst="rect">
            <a:avLst/>
          </a:prstGeom>
          <a:noFill/>
        </p:spPr>
      </p:pic>
      <p:pic>
        <p:nvPicPr>
          <p:cNvPr id="17420" name="Picture 12" descr="http://4.bp.blogspot.com/-WCpSr5YGg1M/TwclXZYI5II/AAAAAAAAAFE/1dm2JqH4QZM/s1600/sickle-cell-in-capilla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200400"/>
            <a:ext cx="1524000" cy="1806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Beneficial Mutations – new proteins makes a change that helps organism survive - evolution</a:t>
            </a:r>
            <a:endParaRPr lang="en-US" dirty="0"/>
          </a:p>
        </p:txBody>
      </p:sp>
      <p:pic>
        <p:nvPicPr>
          <p:cNvPr id="18434" name="Picture 2" descr="http://upload.wikimedia.org/wikipedia/commons/thumb/6/6e/Pest_resistance_labelled_light.svg/250px-Pest_resistance_labelled_ligh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2381250" cy="2495551"/>
          </a:xfrm>
          <a:prstGeom prst="rect">
            <a:avLst/>
          </a:prstGeom>
          <a:noFill/>
        </p:spPr>
      </p:pic>
      <p:pic>
        <p:nvPicPr>
          <p:cNvPr id="18436" name="Picture 4" descr="http://seafishes.files.wordpress.com/2009/03/1-hippocampus-denise-denises-pygmy-seahorse.jpg?w=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429000"/>
            <a:ext cx="4152900" cy="3222651"/>
          </a:xfrm>
          <a:prstGeom prst="rect">
            <a:avLst/>
          </a:prstGeom>
          <a:noFill/>
        </p:spPr>
      </p:pic>
      <p:pic>
        <p:nvPicPr>
          <p:cNvPr id="2050" name="Picture 2" descr="http://t1.gstatic.com/images?q=tbn:ANd9GcSJvhzxvKxjbsnle6E4dorApd9O8W8b2ufnd_XtVAUNFG_9LR1I2XsuSogl-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9000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all DNA make protein??  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coding DNA (used to be called “junk”) doesn’t make protein.  Can be leftover DNA, or genes that are turned off.  Ex: </a:t>
            </a:r>
            <a:r>
              <a:rPr lang="en-US" dirty="0" smtClean="0">
                <a:solidFill>
                  <a:srgbClr val="FF0000"/>
                </a:solidFill>
              </a:rPr>
              <a:t>human tail bones, dolphin with legs…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4613" y="1165225"/>
              <a:ext cx="506412" cy="134938"/>
            </p14:xfrm>
          </p:contentPart>
        </mc:Choice>
        <mc:Fallback xmlns="" xmlns:mv="urn:schemas-microsoft-com:mac:vml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85255" y="1155869"/>
                <a:ext cx="525128" cy="153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6088" y="4914900"/>
              <a:ext cx="277812" cy="1588"/>
            </p14:xfrm>
          </p:contentPart>
        </mc:Choice>
        <mc:Fallback xmlns="" xmlns:mv="urn:schemas-microsoft-com:mac:vml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6732" y="4873612"/>
                <a:ext cx="296525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381000" y="3886200"/>
            <a:ext cx="8458200" cy="2514601"/>
            <a:chOff x="685800" y="3810000"/>
            <a:chExt cx="8458200" cy="2514601"/>
          </a:xfrm>
        </p:grpSpPr>
        <p:pic>
          <p:nvPicPr>
            <p:cNvPr id="1026" name="Picture 2" descr="http://www.genetics.com.au/factsheet/fs5-2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67000" y="3810000"/>
              <a:ext cx="2535516" cy="2514600"/>
            </a:xfrm>
            <a:prstGeom prst="rect">
              <a:avLst/>
            </a:prstGeom>
            <a:noFill/>
          </p:spPr>
        </p:pic>
        <p:pic>
          <p:nvPicPr>
            <p:cNvPr id="1030" name="Picture 6" descr="http://msnbcmedia2.msn.com/j/ap/tok10311050719.grid-4x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5800" y="3810001"/>
              <a:ext cx="1663700" cy="2514600"/>
            </a:xfrm>
            <a:prstGeom prst="rect">
              <a:avLst/>
            </a:prstGeom>
            <a:noFill/>
          </p:spPr>
        </p:pic>
        <p:pic>
          <p:nvPicPr>
            <p:cNvPr id="4" name="Picture 2" descr="http://img.gawkerassets.com/img/1883d6jlb7tb0jpg/medium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175" y="3810000"/>
              <a:ext cx="3657825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336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13-3 Mutations Can be good, bad or nothing!!</vt:lpstr>
      <vt:lpstr>What is a mutation?</vt:lpstr>
      <vt:lpstr>What is a mutation?</vt:lpstr>
      <vt:lpstr>Whole chromosome mutations:</vt:lpstr>
      <vt:lpstr>Point Mutations – changes in 1 or a few nucleotides.</vt:lpstr>
      <vt:lpstr>Types of Mutations</vt:lpstr>
      <vt:lpstr>HarmfulMutations http://www.hhmi.org/biointeractive/dna/DNAi_sicklecell.html  </vt:lpstr>
      <vt:lpstr>Beneficial Mutations – new proteins makes a change that helps organism survive - evolution</vt:lpstr>
      <vt:lpstr>Does all DNA make protein??  No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– 4 Mutations Can be good, bad or nothing!!</dc:title>
  <dc:creator>tamara.pennington</dc:creator>
  <cp:lastModifiedBy>Tamara Pennington</cp:lastModifiedBy>
  <cp:revision>123</cp:revision>
  <dcterms:created xsi:type="dcterms:W3CDTF">2014-03-04T17:25:16Z</dcterms:created>
  <dcterms:modified xsi:type="dcterms:W3CDTF">2014-03-05T20:09:12Z</dcterms:modified>
</cp:coreProperties>
</file>